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heme/themeOverride33.xml" ContentType="application/vnd.openxmlformats-officedocument.themeOverride+xml"/>
  <Override PartName="/ppt/notesSlides/notesSlide34.xml" ContentType="application/vnd.openxmlformats-officedocument.presentationml.notesSlide+xml"/>
  <Override PartName="/ppt/theme/themeOverride34.xml" ContentType="application/vnd.openxmlformats-officedocument.themeOverride+xml"/>
  <Override PartName="/ppt/notesSlides/notesSlide35.xml" ContentType="application/vnd.openxmlformats-officedocument.presentationml.notesSlide+xml"/>
  <Override PartName="/ppt/theme/themeOverride35.xml" ContentType="application/vnd.openxmlformats-officedocument.themeOverride+xml"/>
  <Override PartName="/ppt/notesSlides/notesSlide36.xml" ContentType="application/vnd.openxmlformats-officedocument.presentationml.notesSlide+xml"/>
  <Override PartName="/ppt/theme/themeOverride36.xml" ContentType="application/vnd.openxmlformats-officedocument.themeOverride+xml"/>
  <Override PartName="/ppt/notesSlides/notesSlide37.xml" ContentType="application/vnd.openxmlformats-officedocument.presentationml.notesSlide+xml"/>
  <Override PartName="/ppt/theme/themeOverride37.xml" ContentType="application/vnd.openxmlformats-officedocument.themeOverride+xml"/>
  <Override PartName="/ppt/notesSlides/notesSlide38.xml" ContentType="application/vnd.openxmlformats-officedocument.presentationml.notesSlide+xml"/>
  <Override PartName="/ppt/theme/themeOverride38.xml" ContentType="application/vnd.openxmlformats-officedocument.themeOverride+xml"/>
  <Override PartName="/ppt/notesSlides/notesSlide39.xml" ContentType="application/vnd.openxmlformats-officedocument.presentationml.notesSlide+xml"/>
  <Override PartName="/ppt/theme/themeOverride39.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heme/themeOverride40.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Override41.xml" ContentType="application/vnd.openxmlformats-officedocument.themeOverride+xml"/>
  <Override PartName="/ppt/notesSlides/notesSlide44.xml" ContentType="application/vnd.openxmlformats-officedocument.presentationml.notesSlide+xml"/>
  <Override PartName="/ppt/theme/themeOverride42.xml" ContentType="application/vnd.openxmlformats-officedocument.themeOverride+xml"/>
  <Override PartName="/ppt/notesSlides/notesSlide45.xml" ContentType="application/vnd.openxmlformats-officedocument.presentationml.notesSlide+xml"/>
  <Override PartName="/ppt/theme/themeOverride43.xml" ContentType="application/vnd.openxmlformats-officedocument.themeOverride+xml"/>
  <Override PartName="/ppt/notesSlides/notesSlide46.xml" ContentType="application/vnd.openxmlformats-officedocument.presentationml.notesSlide+xml"/>
  <Override PartName="/ppt/theme/themeOverride44.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heme/themeOverride45.xml" ContentType="application/vnd.openxmlformats-officedocument.themeOverride+xml"/>
  <Override PartName="/ppt/notesSlides/notesSlide49.xml" ContentType="application/vnd.openxmlformats-officedocument.presentationml.notesSlide+xml"/>
  <Override PartName="/ppt/theme/themeOverride46.xml" ContentType="application/vnd.openxmlformats-officedocument.themeOverride+xml"/>
  <Override PartName="/ppt/notesSlides/notesSlide50.xml" ContentType="application/vnd.openxmlformats-officedocument.presentationml.notesSlide+xml"/>
  <Override PartName="/ppt/theme/themeOverride47.xml" ContentType="application/vnd.openxmlformats-officedocument.themeOverride+xml"/>
  <Override PartName="/ppt/notesSlides/notesSlide51.xml" ContentType="application/vnd.openxmlformats-officedocument.presentationml.notesSlide+xml"/>
  <Override PartName="/ppt/theme/themeOverride48.xml" ContentType="application/vnd.openxmlformats-officedocument.themeOverride+xml"/>
  <Override PartName="/ppt/notesSlides/notesSlide52.xml" ContentType="application/vnd.openxmlformats-officedocument.presentationml.notesSlide+xml"/>
  <Override PartName="/ppt/theme/themeOverride49.xml" ContentType="application/vnd.openxmlformats-officedocument.themeOverride+xml"/>
  <Override PartName="/ppt/notesSlides/notesSlide53.xml" ContentType="application/vnd.openxmlformats-officedocument.presentationml.notesSlide+xml"/>
  <Override PartName="/ppt/theme/themeOverride50.xml" ContentType="application/vnd.openxmlformats-officedocument.themeOverride+xml"/>
  <Override PartName="/ppt/notesSlides/notesSlide54.xml" ContentType="application/vnd.openxmlformats-officedocument.presentationml.notesSlide+xml"/>
  <Override PartName="/ppt/theme/themeOverride51.xml" ContentType="application/vnd.openxmlformats-officedocument.themeOverr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heme/themeOverride52.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heme/themeOverride53.xml" ContentType="application/vnd.openxmlformats-officedocument.themeOverride+xml"/>
  <Override PartName="/ppt/notesSlides/notesSlide59.xml" ContentType="application/vnd.openxmlformats-officedocument.presentationml.notesSlide+xml"/>
  <Override PartName="/ppt/theme/themeOverride54.xml" ContentType="application/vnd.openxmlformats-officedocument.themeOverr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heme/themeOverride55.xml" ContentType="application/vnd.openxmlformats-officedocument.themeOverride+xml"/>
  <Override PartName="/ppt/notesSlides/notesSlide62.xml" ContentType="application/vnd.openxmlformats-officedocument.presentationml.notesSlide+xml"/>
  <Override PartName="/ppt/theme/themeOverride56.xml" ContentType="application/vnd.openxmlformats-officedocument.themeOverride+xml"/>
  <Override PartName="/ppt/notesSlides/notesSlide63.xml" ContentType="application/vnd.openxmlformats-officedocument.presentationml.notesSlide+xml"/>
  <Override PartName="/ppt/theme/themeOverride57.xml" ContentType="application/vnd.openxmlformats-officedocument.themeOverride+xml"/>
  <Override PartName="/ppt/notesSlides/notesSlide64.xml" ContentType="application/vnd.openxmlformats-officedocument.presentationml.notesSlide+xml"/>
  <Override PartName="/ppt/theme/themeOverride58.xml" ContentType="application/vnd.openxmlformats-officedocument.themeOverr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heme/themeOverride59.xml" ContentType="application/vnd.openxmlformats-officedocument.themeOverride+xml"/>
  <Override PartName="/ppt/notesSlides/notesSlide67.xml" ContentType="application/vnd.openxmlformats-officedocument.presentationml.notesSlide+xml"/>
  <Override PartName="/ppt/theme/themeOverride60.xml" ContentType="application/vnd.openxmlformats-officedocument.themeOverride+xml"/>
  <Override PartName="/ppt/notesSlides/notesSlide68.xml" ContentType="application/vnd.openxmlformats-officedocument.presentationml.notesSlide+xml"/>
  <Override PartName="/ppt/theme/themeOverride61.xml" ContentType="application/vnd.openxmlformats-officedocument.themeOverride+xml"/>
  <Override PartName="/ppt/notesSlides/notesSlide69.xml" ContentType="application/vnd.openxmlformats-officedocument.presentationml.notesSlide+xml"/>
  <Override PartName="/ppt/theme/themeOverride62.xml" ContentType="application/vnd.openxmlformats-officedocument.themeOverride+xml"/>
  <Override PartName="/ppt/notesSlides/notesSlide70.xml" ContentType="application/vnd.openxmlformats-officedocument.presentationml.notesSlide+xml"/>
  <Override PartName="/ppt/theme/themeOverride63.xml" ContentType="application/vnd.openxmlformats-officedocument.themeOverr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heme/themeOverride64.xml" ContentType="application/vnd.openxmlformats-officedocument.themeOverride+xml"/>
  <Override PartName="/ppt/notesSlides/notesSlide73.xml" ContentType="application/vnd.openxmlformats-officedocument.presentationml.notesSlide+xml"/>
  <Override PartName="/ppt/theme/themeOverride65.xml" ContentType="application/vnd.openxmlformats-officedocument.themeOverride+xml"/>
  <Override PartName="/ppt/notesSlides/notesSlide74.xml" ContentType="application/vnd.openxmlformats-officedocument.presentationml.notesSlide+xml"/>
  <Override PartName="/ppt/theme/themeOverride66.xml" ContentType="application/vnd.openxmlformats-officedocument.themeOverride+xml"/>
  <Override PartName="/ppt/notesSlides/notesSlide75.xml" ContentType="application/vnd.openxmlformats-officedocument.presentationml.notesSlide+xml"/>
  <Override PartName="/ppt/theme/themeOverride67.xml" ContentType="application/vnd.openxmlformats-officedocument.themeOverride+xml"/>
  <Override PartName="/ppt/notesSlides/notesSlide76.xml" ContentType="application/vnd.openxmlformats-officedocument.presentationml.notesSlide+xml"/>
  <Override PartName="/ppt/theme/themeOverride68.xml" ContentType="application/vnd.openxmlformats-officedocument.themeOverride+xml"/>
  <Override PartName="/ppt/notesSlides/notesSlide77.xml" ContentType="application/vnd.openxmlformats-officedocument.presentationml.notesSlide+xml"/>
  <Override PartName="/ppt/theme/themeOverride69.xml" ContentType="application/vnd.openxmlformats-officedocument.themeOverride+xml"/>
  <Override PartName="/ppt/notesSlides/notesSlide78.xml" ContentType="application/vnd.openxmlformats-officedocument.presentationml.notesSlide+xml"/>
  <Override PartName="/ppt/theme/themeOverride70.xml" ContentType="application/vnd.openxmlformats-officedocument.themeOverride+xml"/>
  <Override PartName="/ppt/notesSlides/notesSlide79.xml" ContentType="application/vnd.openxmlformats-officedocument.presentationml.notesSlide+xml"/>
  <Override PartName="/ppt/theme/themeOverride71.xml" ContentType="application/vnd.openxmlformats-officedocument.themeOverride+xml"/>
  <Override PartName="/ppt/notesSlides/notesSlide80.xml" ContentType="application/vnd.openxmlformats-officedocument.presentationml.notesSlide+xml"/>
  <Override PartName="/ppt/theme/themeOverride72.xml" ContentType="application/vnd.openxmlformats-officedocument.themeOverride+xml"/>
  <Override PartName="/ppt/notesSlides/notesSlide81.xml" ContentType="application/vnd.openxmlformats-officedocument.presentationml.notesSlide+xml"/>
  <Override PartName="/ppt/theme/themeOverride73.xml" ContentType="application/vnd.openxmlformats-officedocument.themeOverride+xml"/>
  <Override PartName="/ppt/notesSlides/notesSlide82.xml" ContentType="application/vnd.openxmlformats-officedocument.presentationml.notesSlide+xml"/>
  <Override PartName="/ppt/theme/themeOverride74.xml" ContentType="application/vnd.openxmlformats-officedocument.themeOverr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theme/themeOverride75.xml" ContentType="application/vnd.openxmlformats-officedocument.themeOverride+xml"/>
  <Override PartName="/ppt/notesSlides/notesSlide85.xml" ContentType="application/vnd.openxmlformats-officedocument.presentationml.notesSlide+xml"/>
  <Override PartName="/ppt/theme/themeOverride76.xml" ContentType="application/vnd.openxmlformats-officedocument.themeOverride+xml"/>
  <Override PartName="/ppt/notesSlides/notesSlide86.xml" ContentType="application/vnd.openxmlformats-officedocument.presentationml.notesSlide+xml"/>
  <Override PartName="/ppt/theme/themeOverride77.xml" ContentType="application/vnd.openxmlformats-officedocument.themeOverr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theme/themeOverride78.xml" ContentType="application/vnd.openxmlformats-officedocument.themeOverride+xml"/>
  <Override PartName="/ppt/notesSlides/notesSlide89.xml" ContentType="application/vnd.openxmlformats-officedocument.presentationml.notesSlide+xml"/>
  <Override PartName="/ppt/theme/themeOverride79.xml" ContentType="application/vnd.openxmlformats-officedocument.themeOverride+xml"/>
  <Override PartName="/ppt/notesSlides/notesSlide90.xml" ContentType="application/vnd.openxmlformats-officedocument.presentationml.notesSlide+xml"/>
  <Override PartName="/ppt/theme/themeOverride80.xml" ContentType="application/vnd.openxmlformats-officedocument.themeOverride+xml"/>
  <Override PartName="/ppt/notesSlides/notesSlide91.xml" ContentType="application/vnd.openxmlformats-officedocument.presentationml.notesSlide+xml"/>
  <Override PartName="/ppt/theme/themeOverride81.xml" ContentType="application/vnd.openxmlformats-officedocument.themeOverride+xml"/>
  <Override PartName="/ppt/notesSlides/notesSlide92.xml" ContentType="application/vnd.openxmlformats-officedocument.presentationml.notesSlide+xml"/>
  <Override PartName="/ppt/theme/themeOverride82.xml" ContentType="application/vnd.openxmlformats-officedocument.themeOverride+xml"/>
  <Override PartName="/ppt/notesSlides/notesSlide93.xml" ContentType="application/vnd.openxmlformats-officedocument.presentationml.notesSlide+xml"/>
  <Override PartName="/ppt/theme/themeOverride83.xml" ContentType="application/vnd.openxmlformats-officedocument.themeOverride+xml"/>
  <Override PartName="/ppt/notesSlides/notesSlide94.xml" ContentType="application/vnd.openxmlformats-officedocument.presentationml.notesSlide+xml"/>
  <Override PartName="/ppt/theme/themeOverride84.xml" ContentType="application/vnd.openxmlformats-officedocument.themeOverride+xml"/>
  <Override PartName="/ppt/notesSlides/notesSlide95.xml" ContentType="application/vnd.openxmlformats-officedocument.presentationml.notesSlide+xml"/>
  <Override PartName="/ppt/theme/themeOverride85.xml" ContentType="application/vnd.openxmlformats-officedocument.themeOverr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heme/themeOverride86.xml" ContentType="application/vnd.openxmlformats-officedocument.themeOverride+xml"/>
  <Override PartName="/ppt/notesSlides/notesSlide98.xml" ContentType="application/vnd.openxmlformats-officedocument.presentationml.notesSlide+xml"/>
  <Override PartName="/ppt/theme/themeOverride87.xml" ContentType="application/vnd.openxmlformats-officedocument.themeOverride+xml"/>
  <Override PartName="/ppt/notesSlides/notesSlide99.xml" ContentType="application/vnd.openxmlformats-officedocument.presentationml.notesSlide+xml"/>
  <Override PartName="/ppt/theme/themeOverride88.xml" ContentType="application/vnd.openxmlformats-officedocument.themeOverride+xml"/>
  <Override PartName="/ppt/notesSlides/notesSlide100.xml" ContentType="application/vnd.openxmlformats-officedocument.presentationml.notesSlide+xml"/>
  <Override PartName="/ppt/theme/themeOverride89.xml" ContentType="application/vnd.openxmlformats-officedocument.themeOverride+xml"/>
  <Override PartName="/ppt/notesSlides/notesSlide101.xml" ContentType="application/vnd.openxmlformats-officedocument.presentationml.notesSlide+xml"/>
  <Override PartName="/ppt/theme/themeOverride90.xml" ContentType="application/vnd.openxmlformats-officedocument.themeOverr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theme/themeOverride91.xml" ContentType="application/vnd.openxmlformats-officedocument.themeOverride+xml"/>
  <Override PartName="/ppt/notesSlides/notesSlide104.xml" ContentType="application/vnd.openxmlformats-officedocument.presentationml.notesSlide+xml"/>
  <Override PartName="/ppt/theme/themeOverride92.xml" ContentType="application/vnd.openxmlformats-officedocument.themeOverride+xml"/>
  <Override PartName="/ppt/notesSlides/notesSlide105.xml" ContentType="application/vnd.openxmlformats-officedocument.presentationml.notesSlide+xml"/>
  <Override PartName="/ppt/theme/themeOverride93.xml" ContentType="application/vnd.openxmlformats-officedocument.themeOverride+xml"/>
  <Override PartName="/ppt/notesSlides/notesSlide106.xml" ContentType="application/vnd.openxmlformats-officedocument.presentationml.notesSlide+xml"/>
  <Override PartName="/ppt/theme/themeOverride94.xml" ContentType="application/vnd.openxmlformats-officedocument.themeOverride+xml"/>
  <Override PartName="/ppt/notesSlides/notesSlide107.xml" ContentType="application/vnd.openxmlformats-officedocument.presentationml.notesSlide+xml"/>
  <Override PartName="/ppt/theme/themeOverride95.xml" ContentType="application/vnd.openxmlformats-officedocument.themeOverride+xml"/>
  <Override PartName="/ppt/notesSlides/notesSlide108.xml" ContentType="application/vnd.openxmlformats-officedocument.presentationml.notesSlide+xml"/>
  <Override PartName="/ppt/theme/themeOverride96.xml" ContentType="application/vnd.openxmlformats-officedocument.themeOverride+xml"/>
  <Override PartName="/ppt/notesSlides/notesSlide109.xml" ContentType="application/vnd.openxmlformats-officedocument.presentationml.notesSlide+xml"/>
  <Override PartName="/ppt/theme/themeOverride97.xml" ContentType="application/vnd.openxmlformats-officedocument.themeOverride+xml"/>
  <Override PartName="/ppt/notesSlides/notesSlide110.xml" ContentType="application/vnd.openxmlformats-officedocument.presentationml.notesSlide+xml"/>
  <Override PartName="/ppt/theme/themeOverride98.xml" ContentType="application/vnd.openxmlformats-officedocument.themeOverride+xml"/>
  <Override PartName="/ppt/notesSlides/notesSlide111.xml" ContentType="application/vnd.openxmlformats-officedocument.presentationml.notesSlide+xml"/>
  <Override PartName="/ppt/theme/themeOverride99.xml" ContentType="application/vnd.openxmlformats-officedocument.themeOverride+xml"/>
  <Override PartName="/ppt/notesSlides/notesSlide112.xml" ContentType="application/vnd.openxmlformats-officedocument.presentationml.notesSlide+xml"/>
  <Override PartName="/ppt/theme/themeOverride100.xml" ContentType="application/vnd.openxmlformats-officedocument.themeOverride+xml"/>
  <Override PartName="/ppt/notesSlides/notesSlide113.xml" ContentType="application/vnd.openxmlformats-officedocument.presentationml.notesSlide+xml"/>
  <Override PartName="/ppt/theme/themeOverride101.xml" ContentType="application/vnd.openxmlformats-officedocument.themeOverride+xml"/>
  <Override PartName="/ppt/notesSlides/notesSlide114.xml" ContentType="application/vnd.openxmlformats-officedocument.presentationml.notesSlide+xml"/>
  <Override PartName="/ppt/theme/themeOverride102.xml" ContentType="application/vnd.openxmlformats-officedocument.themeOverride+xml"/>
  <Override PartName="/ppt/notesSlides/notesSlide115.xml" ContentType="application/vnd.openxmlformats-officedocument.presentationml.notesSlide+xml"/>
  <Override PartName="/ppt/theme/themeOverride103.xml" ContentType="application/vnd.openxmlformats-officedocument.themeOverride+xml"/>
  <Override PartName="/ppt/notesSlides/notesSlide116.xml" ContentType="application/vnd.openxmlformats-officedocument.presentationml.notesSlide+xml"/>
  <Override PartName="/ppt/theme/themeOverride104.xml" ContentType="application/vnd.openxmlformats-officedocument.themeOverride+xml"/>
  <Override PartName="/ppt/notesSlides/notesSlide117.xml" ContentType="application/vnd.openxmlformats-officedocument.presentationml.notesSlide+xml"/>
  <Override PartName="/ppt/theme/themeOverride105.xml" ContentType="application/vnd.openxmlformats-officedocument.themeOverride+xml"/>
  <Override PartName="/ppt/notesSlides/notesSlide118.xml" ContentType="application/vnd.openxmlformats-officedocument.presentationml.notesSlide+xml"/>
  <Override PartName="/ppt/theme/themeOverride106.xml" ContentType="application/vnd.openxmlformats-officedocument.themeOverride+xml"/>
  <Override PartName="/ppt/notesSlides/notesSlide119.xml" ContentType="application/vnd.openxmlformats-officedocument.presentationml.notesSlide+xml"/>
  <Override PartName="/ppt/theme/themeOverride107.xml" ContentType="application/vnd.openxmlformats-officedocument.themeOverride+xml"/>
  <Override PartName="/ppt/notesSlides/notesSlide120.xml" ContentType="application/vnd.openxmlformats-officedocument.presentationml.notesSlide+xml"/>
  <Override PartName="/ppt/theme/themeOverride108.xml" ContentType="application/vnd.openxmlformats-officedocument.themeOverride+xml"/>
  <Override PartName="/ppt/notesSlides/notesSlide121.xml" ContentType="application/vnd.openxmlformats-officedocument.presentationml.notesSlide+xml"/>
  <Override PartName="/ppt/theme/themeOverride109.xml" ContentType="application/vnd.openxmlformats-officedocument.themeOverride+xml"/>
  <Override PartName="/ppt/notesSlides/notesSlide122.xml" ContentType="application/vnd.openxmlformats-officedocument.presentationml.notesSlide+xml"/>
  <Override PartName="/ppt/theme/themeOverride110.xml" ContentType="application/vnd.openxmlformats-officedocument.themeOverride+xml"/>
  <Override PartName="/ppt/notesSlides/notesSlide123.xml" ContentType="application/vnd.openxmlformats-officedocument.presentationml.notesSlide+xml"/>
  <Override PartName="/ppt/theme/themeOverride111.xml" ContentType="application/vnd.openxmlformats-officedocument.themeOverr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139"/>
  </p:notesMasterIdLst>
  <p:sldIdLst>
    <p:sldId id="544" r:id="rId5"/>
    <p:sldId id="874" r:id="rId6"/>
    <p:sldId id="875" r:id="rId7"/>
    <p:sldId id="876" r:id="rId8"/>
    <p:sldId id="268" r:id="rId9"/>
    <p:sldId id="873" r:id="rId10"/>
    <p:sldId id="965" r:id="rId11"/>
    <p:sldId id="275" r:id="rId12"/>
    <p:sldId id="269" r:id="rId13"/>
    <p:sldId id="270" r:id="rId14"/>
    <p:sldId id="271" r:id="rId15"/>
    <p:sldId id="276" r:id="rId16"/>
    <p:sldId id="967" r:id="rId17"/>
    <p:sldId id="970" r:id="rId18"/>
    <p:sldId id="968" r:id="rId19"/>
    <p:sldId id="971" r:id="rId20"/>
    <p:sldId id="972" r:id="rId21"/>
    <p:sldId id="973" r:id="rId22"/>
    <p:sldId id="969" r:id="rId23"/>
    <p:sldId id="974" r:id="rId24"/>
    <p:sldId id="975" r:id="rId25"/>
    <p:sldId id="976" r:id="rId26"/>
    <p:sldId id="980" r:id="rId27"/>
    <p:sldId id="977" r:id="rId28"/>
    <p:sldId id="978" r:id="rId29"/>
    <p:sldId id="979" r:id="rId30"/>
    <p:sldId id="981" r:id="rId31"/>
    <p:sldId id="982" r:id="rId32"/>
    <p:sldId id="983" r:id="rId33"/>
    <p:sldId id="984" r:id="rId34"/>
    <p:sldId id="985" r:id="rId35"/>
    <p:sldId id="986" r:id="rId36"/>
    <p:sldId id="987" r:id="rId37"/>
    <p:sldId id="988" r:id="rId38"/>
    <p:sldId id="989" r:id="rId39"/>
    <p:sldId id="990" r:id="rId40"/>
    <p:sldId id="991" r:id="rId41"/>
    <p:sldId id="992" r:id="rId42"/>
    <p:sldId id="995" r:id="rId43"/>
    <p:sldId id="993" r:id="rId44"/>
    <p:sldId id="996" r:id="rId45"/>
    <p:sldId id="998" r:id="rId46"/>
    <p:sldId id="999" r:id="rId47"/>
    <p:sldId id="1000" r:id="rId48"/>
    <p:sldId id="1001" r:id="rId49"/>
    <p:sldId id="1002" r:id="rId50"/>
    <p:sldId id="1003" r:id="rId51"/>
    <p:sldId id="997" r:id="rId52"/>
    <p:sldId id="1006" r:id="rId53"/>
    <p:sldId id="1004" r:id="rId54"/>
    <p:sldId id="1005" r:id="rId55"/>
    <p:sldId id="994" r:id="rId56"/>
    <p:sldId id="1007" r:id="rId57"/>
    <p:sldId id="1009" r:id="rId58"/>
    <p:sldId id="1008" r:id="rId59"/>
    <p:sldId id="1010" r:id="rId60"/>
    <p:sldId id="1011" r:id="rId61"/>
    <p:sldId id="1012" r:id="rId62"/>
    <p:sldId id="1013" r:id="rId63"/>
    <p:sldId id="1014" r:id="rId64"/>
    <p:sldId id="1015" r:id="rId65"/>
    <p:sldId id="1019" r:id="rId66"/>
    <p:sldId id="1016" r:id="rId67"/>
    <p:sldId id="1020" r:id="rId68"/>
    <p:sldId id="1017" r:id="rId69"/>
    <p:sldId id="1021" r:id="rId70"/>
    <p:sldId id="1023" r:id="rId71"/>
    <p:sldId id="1022" r:id="rId72"/>
    <p:sldId id="1024" r:id="rId73"/>
    <p:sldId id="1026" r:id="rId74"/>
    <p:sldId id="1027" r:id="rId75"/>
    <p:sldId id="1028" r:id="rId76"/>
    <p:sldId id="1029" r:id="rId77"/>
    <p:sldId id="1030" r:id="rId78"/>
    <p:sldId id="1031" r:id="rId79"/>
    <p:sldId id="1032" r:id="rId80"/>
    <p:sldId id="1033" r:id="rId81"/>
    <p:sldId id="1034" r:id="rId82"/>
    <p:sldId id="1035" r:id="rId83"/>
    <p:sldId id="1036" r:id="rId84"/>
    <p:sldId id="1037" r:id="rId85"/>
    <p:sldId id="1038" r:id="rId86"/>
    <p:sldId id="1039" r:id="rId87"/>
    <p:sldId id="1040" r:id="rId88"/>
    <p:sldId id="1041" r:id="rId89"/>
    <p:sldId id="1042" r:id="rId90"/>
    <p:sldId id="1043" r:id="rId91"/>
    <p:sldId id="1044" r:id="rId92"/>
    <p:sldId id="1045" r:id="rId93"/>
    <p:sldId id="1046" r:id="rId94"/>
    <p:sldId id="1047" r:id="rId95"/>
    <p:sldId id="1048" r:id="rId96"/>
    <p:sldId id="1049" r:id="rId97"/>
    <p:sldId id="1050" r:id="rId98"/>
    <p:sldId id="1051" r:id="rId99"/>
    <p:sldId id="1052" r:id="rId100"/>
    <p:sldId id="1053" r:id="rId101"/>
    <p:sldId id="1025" r:id="rId102"/>
    <p:sldId id="1054" r:id="rId103"/>
    <p:sldId id="1055" r:id="rId104"/>
    <p:sldId id="1056" r:id="rId105"/>
    <p:sldId id="1018" r:id="rId106"/>
    <p:sldId id="1057" r:id="rId107"/>
    <p:sldId id="1058" r:id="rId108"/>
    <p:sldId id="1059" r:id="rId109"/>
    <p:sldId id="1064" r:id="rId110"/>
    <p:sldId id="1060" r:id="rId111"/>
    <p:sldId id="1061" r:id="rId112"/>
    <p:sldId id="1062" r:id="rId113"/>
    <p:sldId id="1063" r:id="rId114"/>
    <p:sldId id="1065" r:id="rId115"/>
    <p:sldId id="1067" r:id="rId116"/>
    <p:sldId id="1066" r:id="rId117"/>
    <p:sldId id="1068" r:id="rId118"/>
    <p:sldId id="1069" r:id="rId119"/>
    <p:sldId id="1070" r:id="rId120"/>
    <p:sldId id="1071" r:id="rId121"/>
    <p:sldId id="1072" r:id="rId122"/>
    <p:sldId id="1073" r:id="rId123"/>
    <p:sldId id="1077" r:id="rId124"/>
    <p:sldId id="1074" r:id="rId125"/>
    <p:sldId id="1075" r:id="rId126"/>
    <p:sldId id="1076" r:id="rId127"/>
    <p:sldId id="1078" r:id="rId128"/>
    <p:sldId id="1079" r:id="rId129"/>
    <p:sldId id="1081" r:id="rId130"/>
    <p:sldId id="1082" r:id="rId131"/>
    <p:sldId id="1080" r:id="rId132"/>
    <p:sldId id="1083" r:id="rId133"/>
    <p:sldId id="1084" r:id="rId134"/>
    <p:sldId id="1086" r:id="rId135"/>
    <p:sldId id="1087" r:id="rId136"/>
    <p:sldId id="1088" r:id="rId137"/>
    <p:sldId id="1085" r:id="rId138"/>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C00"/>
    <a:srgbClr val="606060"/>
    <a:srgbClr val="FF8964"/>
    <a:srgbClr val="FAFAFA"/>
    <a:srgbClr val="959595"/>
    <a:srgbClr val="F8096F"/>
    <a:srgbClr val="0093AC"/>
    <a:srgbClr val="00C3E6"/>
    <a:srgbClr val="FFFFFF"/>
    <a:srgbClr val="891E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18" autoAdjust="0"/>
    <p:restoredTop sz="94061" autoAdjust="0"/>
  </p:normalViewPr>
  <p:slideViewPr>
    <p:cSldViewPr snapToGrid="0">
      <p:cViewPr>
        <p:scale>
          <a:sx n="69" d="100"/>
          <a:sy n="69" d="100"/>
        </p:scale>
        <p:origin x="63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theme" Target="theme/theme1.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3DCF2C7-3E82-424E-80A4-C0EBB0ECC60C}" type="datetimeFigureOut">
              <a:rPr lang="ar-EG" smtClean="0"/>
              <a:t>05/12/1446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DEAC9C4-6D0F-42A9-93AB-9871E4798633}" type="slidenum">
              <a:rPr lang="ar-EG" smtClean="0"/>
              <a:t>‹#›</a:t>
            </a:fld>
            <a:endParaRPr lang="ar-EG"/>
          </a:p>
        </p:txBody>
      </p:sp>
    </p:spTree>
    <p:extLst>
      <p:ext uri="{BB962C8B-B14F-4D97-AF65-F5344CB8AC3E}">
        <p14:creationId xmlns:p14="http://schemas.microsoft.com/office/powerpoint/2010/main" val="37370346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a:t>
            </a:fld>
            <a:endParaRPr lang="ar-EG"/>
          </a:p>
        </p:txBody>
      </p:sp>
    </p:spTree>
    <p:extLst>
      <p:ext uri="{BB962C8B-B14F-4D97-AF65-F5344CB8AC3E}">
        <p14:creationId xmlns:p14="http://schemas.microsoft.com/office/powerpoint/2010/main" val="1715183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14</a:t>
            </a:fld>
            <a:endParaRPr lang="ar-EG"/>
          </a:p>
        </p:txBody>
      </p:sp>
    </p:spTree>
    <p:extLst>
      <p:ext uri="{BB962C8B-B14F-4D97-AF65-F5344CB8AC3E}">
        <p14:creationId xmlns:p14="http://schemas.microsoft.com/office/powerpoint/2010/main" val="214159308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109</a:t>
            </a:fld>
            <a:endParaRPr lang="ar-EG"/>
          </a:p>
        </p:txBody>
      </p:sp>
    </p:spTree>
    <p:extLst>
      <p:ext uri="{BB962C8B-B14F-4D97-AF65-F5344CB8AC3E}">
        <p14:creationId xmlns:p14="http://schemas.microsoft.com/office/powerpoint/2010/main" val="328838115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110</a:t>
            </a:fld>
            <a:endParaRPr lang="ar-EG"/>
          </a:p>
        </p:txBody>
      </p:sp>
    </p:spTree>
    <p:extLst>
      <p:ext uri="{BB962C8B-B14F-4D97-AF65-F5344CB8AC3E}">
        <p14:creationId xmlns:p14="http://schemas.microsoft.com/office/powerpoint/2010/main" val="21604062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111</a:t>
            </a:fld>
            <a:endParaRPr lang="ar-EG"/>
          </a:p>
        </p:txBody>
      </p:sp>
    </p:spTree>
    <p:extLst>
      <p:ext uri="{BB962C8B-B14F-4D97-AF65-F5344CB8AC3E}">
        <p14:creationId xmlns:p14="http://schemas.microsoft.com/office/powerpoint/2010/main" val="24860153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112</a:t>
            </a:fld>
            <a:endParaRPr lang="ar-EG"/>
          </a:p>
        </p:txBody>
      </p:sp>
    </p:spTree>
    <p:extLst>
      <p:ext uri="{BB962C8B-B14F-4D97-AF65-F5344CB8AC3E}">
        <p14:creationId xmlns:p14="http://schemas.microsoft.com/office/powerpoint/2010/main" val="18714132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113</a:t>
            </a:fld>
            <a:endParaRPr lang="ar-EG"/>
          </a:p>
        </p:txBody>
      </p:sp>
    </p:spTree>
    <p:extLst>
      <p:ext uri="{BB962C8B-B14F-4D97-AF65-F5344CB8AC3E}">
        <p14:creationId xmlns:p14="http://schemas.microsoft.com/office/powerpoint/2010/main" val="338133852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114</a:t>
            </a:fld>
            <a:endParaRPr lang="ar-EG"/>
          </a:p>
        </p:txBody>
      </p:sp>
    </p:spTree>
    <p:extLst>
      <p:ext uri="{BB962C8B-B14F-4D97-AF65-F5344CB8AC3E}">
        <p14:creationId xmlns:p14="http://schemas.microsoft.com/office/powerpoint/2010/main" val="12529979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115</a:t>
            </a:fld>
            <a:endParaRPr lang="ar-EG"/>
          </a:p>
        </p:txBody>
      </p:sp>
    </p:spTree>
    <p:extLst>
      <p:ext uri="{BB962C8B-B14F-4D97-AF65-F5344CB8AC3E}">
        <p14:creationId xmlns:p14="http://schemas.microsoft.com/office/powerpoint/2010/main" val="103915620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116</a:t>
            </a:fld>
            <a:endParaRPr lang="ar-EG"/>
          </a:p>
        </p:txBody>
      </p:sp>
    </p:spTree>
    <p:extLst>
      <p:ext uri="{BB962C8B-B14F-4D97-AF65-F5344CB8AC3E}">
        <p14:creationId xmlns:p14="http://schemas.microsoft.com/office/powerpoint/2010/main" val="23483258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117</a:t>
            </a:fld>
            <a:endParaRPr lang="ar-EG"/>
          </a:p>
        </p:txBody>
      </p:sp>
    </p:spTree>
    <p:extLst>
      <p:ext uri="{BB962C8B-B14F-4D97-AF65-F5344CB8AC3E}">
        <p14:creationId xmlns:p14="http://schemas.microsoft.com/office/powerpoint/2010/main" val="8892634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118</a:t>
            </a:fld>
            <a:endParaRPr lang="ar-EG"/>
          </a:p>
        </p:txBody>
      </p:sp>
    </p:spTree>
    <p:extLst>
      <p:ext uri="{BB962C8B-B14F-4D97-AF65-F5344CB8AC3E}">
        <p14:creationId xmlns:p14="http://schemas.microsoft.com/office/powerpoint/2010/main" val="1940906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15</a:t>
            </a:fld>
            <a:endParaRPr lang="ar-EG"/>
          </a:p>
        </p:txBody>
      </p:sp>
    </p:spTree>
    <p:extLst>
      <p:ext uri="{BB962C8B-B14F-4D97-AF65-F5344CB8AC3E}">
        <p14:creationId xmlns:p14="http://schemas.microsoft.com/office/powerpoint/2010/main" val="429183882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119</a:t>
            </a:fld>
            <a:endParaRPr lang="ar-EG"/>
          </a:p>
        </p:txBody>
      </p:sp>
    </p:spTree>
    <p:extLst>
      <p:ext uri="{BB962C8B-B14F-4D97-AF65-F5344CB8AC3E}">
        <p14:creationId xmlns:p14="http://schemas.microsoft.com/office/powerpoint/2010/main" val="30209297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120</a:t>
            </a:fld>
            <a:endParaRPr lang="ar-EG"/>
          </a:p>
        </p:txBody>
      </p:sp>
    </p:spTree>
    <p:extLst>
      <p:ext uri="{BB962C8B-B14F-4D97-AF65-F5344CB8AC3E}">
        <p14:creationId xmlns:p14="http://schemas.microsoft.com/office/powerpoint/2010/main" val="268536795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121</a:t>
            </a:fld>
            <a:endParaRPr lang="ar-EG"/>
          </a:p>
        </p:txBody>
      </p:sp>
    </p:spTree>
    <p:extLst>
      <p:ext uri="{BB962C8B-B14F-4D97-AF65-F5344CB8AC3E}">
        <p14:creationId xmlns:p14="http://schemas.microsoft.com/office/powerpoint/2010/main" val="26044915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122</a:t>
            </a:fld>
            <a:endParaRPr lang="ar-EG"/>
          </a:p>
        </p:txBody>
      </p:sp>
    </p:spTree>
    <p:extLst>
      <p:ext uri="{BB962C8B-B14F-4D97-AF65-F5344CB8AC3E}">
        <p14:creationId xmlns:p14="http://schemas.microsoft.com/office/powerpoint/2010/main" val="38461834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123</a:t>
            </a:fld>
            <a:endParaRPr lang="ar-EG"/>
          </a:p>
        </p:txBody>
      </p:sp>
    </p:spTree>
    <p:extLst>
      <p:ext uri="{BB962C8B-B14F-4D97-AF65-F5344CB8AC3E}">
        <p14:creationId xmlns:p14="http://schemas.microsoft.com/office/powerpoint/2010/main" val="40655984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124</a:t>
            </a:fld>
            <a:endParaRPr lang="ar-EG"/>
          </a:p>
        </p:txBody>
      </p:sp>
    </p:spTree>
    <p:extLst>
      <p:ext uri="{BB962C8B-B14F-4D97-AF65-F5344CB8AC3E}">
        <p14:creationId xmlns:p14="http://schemas.microsoft.com/office/powerpoint/2010/main" val="238333293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125</a:t>
            </a:fld>
            <a:endParaRPr lang="ar-EG"/>
          </a:p>
        </p:txBody>
      </p:sp>
    </p:spTree>
    <p:extLst>
      <p:ext uri="{BB962C8B-B14F-4D97-AF65-F5344CB8AC3E}">
        <p14:creationId xmlns:p14="http://schemas.microsoft.com/office/powerpoint/2010/main" val="42753027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126</a:t>
            </a:fld>
            <a:endParaRPr lang="ar-EG"/>
          </a:p>
        </p:txBody>
      </p:sp>
    </p:spTree>
    <p:extLst>
      <p:ext uri="{BB962C8B-B14F-4D97-AF65-F5344CB8AC3E}">
        <p14:creationId xmlns:p14="http://schemas.microsoft.com/office/powerpoint/2010/main" val="165240668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128</a:t>
            </a:fld>
            <a:endParaRPr lang="ar-EG"/>
          </a:p>
        </p:txBody>
      </p:sp>
    </p:spTree>
    <p:extLst>
      <p:ext uri="{BB962C8B-B14F-4D97-AF65-F5344CB8AC3E}">
        <p14:creationId xmlns:p14="http://schemas.microsoft.com/office/powerpoint/2010/main" val="138490760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129</a:t>
            </a:fld>
            <a:endParaRPr lang="ar-EG"/>
          </a:p>
        </p:txBody>
      </p:sp>
    </p:spTree>
    <p:extLst>
      <p:ext uri="{BB962C8B-B14F-4D97-AF65-F5344CB8AC3E}">
        <p14:creationId xmlns:p14="http://schemas.microsoft.com/office/powerpoint/2010/main" val="979371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16</a:t>
            </a:fld>
            <a:endParaRPr lang="ar-EG"/>
          </a:p>
        </p:txBody>
      </p:sp>
    </p:spTree>
    <p:extLst>
      <p:ext uri="{BB962C8B-B14F-4D97-AF65-F5344CB8AC3E}">
        <p14:creationId xmlns:p14="http://schemas.microsoft.com/office/powerpoint/2010/main" val="359378176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130</a:t>
            </a:fld>
            <a:endParaRPr lang="ar-EG"/>
          </a:p>
        </p:txBody>
      </p:sp>
    </p:spTree>
    <p:extLst>
      <p:ext uri="{BB962C8B-B14F-4D97-AF65-F5344CB8AC3E}">
        <p14:creationId xmlns:p14="http://schemas.microsoft.com/office/powerpoint/2010/main" val="403485850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131</a:t>
            </a:fld>
            <a:endParaRPr lang="ar-EG"/>
          </a:p>
        </p:txBody>
      </p:sp>
    </p:spTree>
    <p:extLst>
      <p:ext uri="{BB962C8B-B14F-4D97-AF65-F5344CB8AC3E}">
        <p14:creationId xmlns:p14="http://schemas.microsoft.com/office/powerpoint/2010/main" val="12346321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132</a:t>
            </a:fld>
            <a:endParaRPr lang="ar-EG"/>
          </a:p>
        </p:txBody>
      </p:sp>
    </p:spTree>
    <p:extLst>
      <p:ext uri="{BB962C8B-B14F-4D97-AF65-F5344CB8AC3E}">
        <p14:creationId xmlns:p14="http://schemas.microsoft.com/office/powerpoint/2010/main" val="263091828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133</a:t>
            </a:fld>
            <a:endParaRPr lang="ar-EG"/>
          </a:p>
        </p:txBody>
      </p:sp>
    </p:spTree>
    <p:extLst>
      <p:ext uri="{BB962C8B-B14F-4D97-AF65-F5344CB8AC3E}">
        <p14:creationId xmlns:p14="http://schemas.microsoft.com/office/powerpoint/2010/main" val="310715941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134</a:t>
            </a:fld>
            <a:endParaRPr lang="ar-EG"/>
          </a:p>
        </p:txBody>
      </p:sp>
    </p:spTree>
    <p:extLst>
      <p:ext uri="{BB962C8B-B14F-4D97-AF65-F5344CB8AC3E}">
        <p14:creationId xmlns:p14="http://schemas.microsoft.com/office/powerpoint/2010/main" val="112840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17</a:t>
            </a:fld>
            <a:endParaRPr lang="ar-EG"/>
          </a:p>
        </p:txBody>
      </p:sp>
    </p:spTree>
    <p:extLst>
      <p:ext uri="{BB962C8B-B14F-4D97-AF65-F5344CB8AC3E}">
        <p14:creationId xmlns:p14="http://schemas.microsoft.com/office/powerpoint/2010/main" val="2415693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19</a:t>
            </a:fld>
            <a:endParaRPr lang="ar-EG"/>
          </a:p>
        </p:txBody>
      </p:sp>
    </p:spTree>
    <p:extLst>
      <p:ext uri="{BB962C8B-B14F-4D97-AF65-F5344CB8AC3E}">
        <p14:creationId xmlns:p14="http://schemas.microsoft.com/office/powerpoint/2010/main" val="3483185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20</a:t>
            </a:fld>
            <a:endParaRPr lang="ar-EG"/>
          </a:p>
        </p:txBody>
      </p:sp>
    </p:spTree>
    <p:extLst>
      <p:ext uri="{BB962C8B-B14F-4D97-AF65-F5344CB8AC3E}">
        <p14:creationId xmlns:p14="http://schemas.microsoft.com/office/powerpoint/2010/main" val="1374734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21</a:t>
            </a:fld>
            <a:endParaRPr lang="ar-EG"/>
          </a:p>
        </p:txBody>
      </p:sp>
    </p:spTree>
    <p:extLst>
      <p:ext uri="{BB962C8B-B14F-4D97-AF65-F5344CB8AC3E}">
        <p14:creationId xmlns:p14="http://schemas.microsoft.com/office/powerpoint/2010/main" val="768294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22</a:t>
            </a:fld>
            <a:endParaRPr lang="ar-EG"/>
          </a:p>
        </p:txBody>
      </p:sp>
    </p:spTree>
    <p:extLst>
      <p:ext uri="{BB962C8B-B14F-4D97-AF65-F5344CB8AC3E}">
        <p14:creationId xmlns:p14="http://schemas.microsoft.com/office/powerpoint/2010/main" val="1343580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24</a:t>
            </a:fld>
            <a:endParaRPr lang="ar-EG"/>
          </a:p>
        </p:txBody>
      </p:sp>
    </p:spTree>
    <p:extLst>
      <p:ext uri="{BB962C8B-B14F-4D97-AF65-F5344CB8AC3E}">
        <p14:creationId xmlns:p14="http://schemas.microsoft.com/office/powerpoint/2010/main" val="933106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25</a:t>
            </a:fld>
            <a:endParaRPr lang="ar-EG"/>
          </a:p>
        </p:txBody>
      </p:sp>
    </p:spTree>
    <p:extLst>
      <p:ext uri="{BB962C8B-B14F-4D97-AF65-F5344CB8AC3E}">
        <p14:creationId xmlns:p14="http://schemas.microsoft.com/office/powerpoint/2010/main" val="41183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98716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26</a:t>
            </a:fld>
            <a:endParaRPr lang="ar-EG"/>
          </a:p>
        </p:txBody>
      </p:sp>
    </p:spTree>
    <p:extLst>
      <p:ext uri="{BB962C8B-B14F-4D97-AF65-F5344CB8AC3E}">
        <p14:creationId xmlns:p14="http://schemas.microsoft.com/office/powerpoint/2010/main" val="1313631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27</a:t>
            </a:fld>
            <a:endParaRPr lang="ar-EG"/>
          </a:p>
        </p:txBody>
      </p:sp>
    </p:spTree>
    <p:extLst>
      <p:ext uri="{BB962C8B-B14F-4D97-AF65-F5344CB8AC3E}">
        <p14:creationId xmlns:p14="http://schemas.microsoft.com/office/powerpoint/2010/main" val="3490388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28</a:t>
            </a:fld>
            <a:endParaRPr lang="ar-EG"/>
          </a:p>
        </p:txBody>
      </p:sp>
    </p:spTree>
    <p:extLst>
      <p:ext uri="{BB962C8B-B14F-4D97-AF65-F5344CB8AC3E}">
        <p14:creationId xmlns:p14="http://schemas.microsoft.com/office/powerpoint/2010/main" val="1013085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29</a:t>
            </a:fld>
            <a:endParaRPr lang="ar-EG"/>
          </a:p>
        </p:txBody>
      </p:sp>
    </p:spTree>
    <p:extLst>
      <p:ext uri="{BB962C8B-B14F-4D97-AF65-F5344CB8AC3E}">
        <p14:creationId xmlns:p14="http://schemas.microsoft.com/office/powerpoint/2010/main" val="1819810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30</a:t>
            </a:fld>
            <a:endParaRPr lang="ar-EG"/>
          </a:p>
        </p:txBody>
      </p:sp>
    </p:spTree>
    <p:extLst>
      <p:ext uri="{BB962C8B-B14F-4D97-AF65-F5344CB8AC3E}">
        <p14:creationId xmlns:p14="http://schemas.microsoft.com/office/powerpoint/2010/main" val="2982709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31</a:t>
            </a:fld>
            <a:endParaRPr lang="ar-EG"/>
          </a:p>
        </p:txBody>
      </p:sp>
    </p:spTree>
    <p:extLst>
      <p:ext uri="{BB962C8B-B14F-4D97-AF65-F5344CB8AC3E}">
        <p14:creationId xmlns:p14="http://schemas.microsoft.com/office/powerpoint/2010/main" val="6134884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32</a:t>
            </a:fld>
            <a:endParaRPr lang="ar-EG"/>
          </a:p>
        </p:txBody>
      </p:sp>
    </p:spTree>
    <p:extLst>
      <p:ext uri="{BB962C8B-B14F-4D97-AF65-F5344CB8AC3E}">
        <p14:creationId xmlns:p14="http://schemas.microsoft.com/office/powerpoint/2010/main" val="804120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33</a:t>
            </a:fld>
            <a:endParaRPr lang="ar-EG"/>
          </a:p>
        </p:txBody>
      </p:sp>
    </p:spTree>
    <p:extLst>
      <p:ext uri="{BB962C8B-B14F-4D97-AF65-F5344CB8AC3E}">
        <p14:creationId xmlns:p14="http://schemas.microsoft.com/office/powerpoint/2010/main" val="3347399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34</a:t>
            </a:fld>
            <a:endParaRPr lang="ar-EG"/>
          </a:p>
        </p:txBody>
      </p:sp>
    </p:spTree>
    <p:extLst>
      <p:ext uri="{BB962C8B-B14F-4D97-AF65-F5344CB8AC3E}">
        <p14:creationId xmlns:p14="http://schemas.microsoft.com/office/powerpoint/2010/main" val="3210635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35</a:t>
            </a:fld>
            <a:endParaRPr lang="ar-EG"/>
          </a:p>
        </p:txBody>
      </p:sp>
    </p:spTree>
    <p:extLst>
      <p:ext uri="{BB962C8B-B14F-4D97-AF65-F5344CB8AC3E}">
        <p14:creationId xmlns:p14="http://schemas.microsoft.com/office/powerpoint/2010/main" val="2847624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2915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36</a:t>
            </a:fld>
            <a:endParaRPr lang="ar-EG"/>
          </a:p>
        </p:txBody>
      </p:sp>
    </p:spTree>
    <p:extLst>
      <p:ext uri="{BB962C8B-B14F-4D97-AF65-F5344CB8AC3E}">
        <p14:creationId xmlns:p14="http://schemas.microsoft.com/office/powerpoint/2010/main" val="295500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37</a:t>
            </a:fld>
            <a:endParaRPr lang="ar-EG"/>
          </a:p>
        </p:txBody>
      </p:sp>
    </p:spTree>
    <p:extLst>
      <p:ext uri="{BB962C8B-B14F-4D97-AF65-F5344CB8AC3E}">
        <p14:creationId xmlns:p14="http://schemas.microsoft.com/office/powerpoint/2010/main" val="4014029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38</a:t>
            </a:fld>
            <a:endParaRPr lang="ar-EG"/>
          </a:p>
        </p:txBody>
      </p:sp>
    </p:spTree>
    <p:extLst>
      <p:ext uri="{BB962C8B-B14F-4D97-AF65-F5344CB8AC3E}">
        <p14:creationId xmlns:p14="http://schemas.microsoft.com/office/powerpoint/2010/main" val="534200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39</a:t>
            </a:fld>
            <a:endParaRPr lang="ar-EG"/>
          </a:p>
        </p:txBody>
      </p:sp>
    </p:spTree>
    <p:extLst>
      <p:ext uri="{BB962C8B-B14F-4D97-AF65-F5344CB8AC3E}">
        <p14:creationId xmlns:p14="http://schemas.microsoft.com/office/powerpoint/2010/main" val="27676266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40</a:t>
            </a:fld>
            <a:endParaRPr lang="ar-EG"/>
          </a:p>
        </p:txBody>
      </p:sp>
    </p:spTree>
    <p:extLst>
      <p:ext uri="{BB962C8B-B14F-4D97-AF65-F5344CB8AC3E}">
        <p14:creationId xmlns:p14="http://schemas.microsoft.com/office/powerpoint/2010/main" val="31940824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41</a:t>
            </a:fld>
            <a:endParaRPr lang="ar-EG"/>
          </a:p>
        </p:txBody>
      </p:sp>
    </p:spTree>
    <p:extLst>
      <p:ext uri="{BB962C8B-B14F-4D97-AF65-F5344CB8AC3E}">
        <p14:creationId xmlns:p14="http://schemas.microsoft.com/office/powerpoint/2010/main" val="12510919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42</a:t>
            </a:fld>
            <a:endParaRPr lang="ar-EG"/>
          </a:p>
        </p:txBody>
      </p:sp>
    </p:spTree>
    <p:extLst>
      <p:ext uri="{BB962C8B-B14F-4D97-AF65-F5344CB8AC3E}">
        <p14:creationId xmlns:p14="http://schemas.microsoft.com/office/powerpoint/2010/main" val="1849814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43</a:t>
            </a:fld>
            <a:endParaRPr lang="ar-EG"/>
          </a:p>
        </p:txBody>
      </p:sp>
    </p:spTree>
    <p:extLst>
      <p:ext uri="{BB962C8B-B14F-4D97-AF65-F5344CB8AC3E}">
        <p14:creationId xmlns:p14="http://schemas.microsoft.com/office/powerpoint/2010/main" val="6863115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44</a:t>
            </a:fld>
            <a:endParaRPr lang="ar-EG"/>
          </a:p>
        </p:txBody>
      </p:sp>
    </p:spTree>
    <p:extLst>
      <p:ext uri="{BB962C8B-B14F-4D97-AF65-F5344CB8AC3E}">
        <p14:creationId xmlns:p14="http://schemas.microsoft.com/office/powerpoint/2010/main" val="12230725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45</a:t>
            </a:fld>
            <a:endParaRPr lang="ar-EG"/>
          </a:p>
        </p:txBody>
      </p:sp>
    </p:spTree>
    <p:extLst>
      <p:ext uri="{BB962C8B-B14F-4D97-AF65-F5344CB8AC3E}">
        <p14:creationId xmlns:p14="http://schemas.microsoft.com/office/powerpoint/2010/main" val="3376115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93165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46</a:t>
            </a:fld>
            <a:endParaRPr lang="ar-EG"/>
          </a:p>
        </p:txBody>
      </p:sp>
    </p:spTree>
    <p:extLst>
      <p:ext uri="{BB962C8B-B14F-4D97-AF65-F5344CB8AC3E}">
        <p14:creationId xmlns:p14="http://schemas.microsoft.com/office/powerpoint/2010/main" val="28162521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47</a:t>
            </a:fld>
            <a:endParaRPr lang="ar-EG"/>
          </a:p>
        </p:txBody>
      </p:sp>
    </p:spTree>
    <p:extLst>
      <p:ext uri="{BB962C8B-B14F-4D97-AF65-F5344CB8AC3E}">
        <p14:creationId xmlns:p14="http://schemas.microsoft.com/office/powerpoint/2010/main" val="2996429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48</a:t>
            </a:fld>
            <a:endParaRPr lang="ar-EG"/>
          </a:p>
        </p:txBody>
      </p:sp>
    </p:spTree>
    <p:extLst>
      <p:ext uri="{BB962C8B-B14F-4D97-AF65-F5344CB8AC3E}">
        <p14:creationId xmlns:p14="http://schemas.microsoft.com/office/powerpoint/2010/main" val="10563745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49</a:t>
            </a:fld>
            <a:endParaRPr lang="ar-EG"/>
          </a:p>
        </p:txBody>
      </p:sp>
    </p:spTree>
    <p:extLst>
      <p:ext uri="{BB962C8B-B14F-4D97-AF65-F5344CB8AC3E}">
        <p14:creationId xmlns:p14="http://schemas.microsoft.com/office/powerpoint/2010/main" val="35664384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50</a:t>
            </a:fld>
            <a:endParaRPr lang="ar-EG"/>
          </a:p>
        </p:txBody>
      </p:sp>
    </p:spTree>
    <p:extLst>
      <p:ext uri="{BB962C8B-B14F-4D97-AF65-F5344CB8AC3E}">
        <p14:creationId xmlns:p14="http://schemas.microsoft.com/office/powerpoint/2010/main" val="25869038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51</a:t>
            </a:fld>
            <a:endParaRPr lang="ar-EG"/>
          </a:p>
        </p:txBody>
      </p:sp>
    </p:spTree>
    <p:extLst>
      <p:ext uri="{BB962C8B-B14F-4D97-AF65-F5344CB8AC3E}">
        <p14:creationId xmlns:p14="http://schemas.microsoft.com/office/powerpoint/2010/main" val="9086421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52</a:t>
            </a:fld>
            <a:endParaRPr lang="ar-EG"/>
          </a:p>
        </p:txBody>
      </p:sp>
    </p:spTree>
    <p:extLst>
      <p:ext uri="{BB962C8B-B14F-4D97-AF65-F5344CB8AC3E}">
        <p14:creationId xmlns:p14="http://schemas.microsoft.com/office/powerpoint/2010/main" val="42425568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53</a:t>
            </a:fld>
            <a:endParaRPr lang="ar-EG"/>
          </a:p>
        </p:txBody>
      </p:sp>
    </p:spTree>
    <p:extLst>
      <p:ext uri="{BB962C8B-B14F-4D97-AF65-F5344CB8AC3E}">
        <p14:creationId xmlns:p14="http://schemas.microsoft.com/office/powerpoint/2010/main" val="4070960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54</a:t>
            </a:fld>
            <a:endParaRPr lang="ar-EG"/>
          </a:p>
        </p:txBody>
      </p:sp>
    </p:spTree>
    <p:extLst>
      <p:ext uri="{BB962C8B-B14F-4D97-AF65-F5344CB8AC3E}">
        <p14:creationId xmlns:p14="http://schemas.microsoft.com/office/powerpoint/2010/main" val="39296225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55</a:t>
            </a:fld>
            <a:endParaRPr lang="ar-EG"/>
          </a:p>
        </p:txBody>
      </p:sp>
    </p:spTree>
    <p:extLst>
      <p:ext uri="{BB962C8B-B14F-4D97-AF65-F5344CB8AC3E}">
        <p14:creationId xmlns:p14="http://schemas.microsoft.com/office/powerpoint/2010/main" val="1299630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a:t>
            </a:fld>
            <a:endParaRPr lang="ar-EG"/>
          </a:p>
        </p:txBody>
      </p:sp>
    </p:spTree>
    <p:extLst>
      <p:ext uri="{BB962C8B-B14F-4D97-AF65-F5344CB8AC3E}">
        <p14:creationId xmlns:p14="http://schemas.microsoft.com/office/powerpoint/2010/main" val="25512541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56</a:t>
            </a:fld>
            <a:endParaRPr lang="ar-EG"/>
          </a:p>
        </p:txBody>
      </p:sp>
    </p:spTree>
    <p:extLst>
      <p:ext uri="{BB962C8B-B14F-4D97-AF65-F5344CB8AC3E}">
        <p14:creationId xmlns:p14="http://schemas.microsoft.com/office/powerpoint/2010/main" val="20244141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57</a:t>
            </a:fld>
            <a:endParaRPr lang="ar-EG"/>
          </a:p>
        </p:txBody>
      </p:sp>
    </p:spTree>
    <p:extLst>
      <p:ext uri="{BB962C8B-B14F-4D97-AF65-F5344CB8AC3E}">
        <p14:creationId xmlns:p14="http://schemas.microsoft.com/office/powerpoint/2010/main" val="6292087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58</a:t>
            </a:fld>
            <a:endParaRPr lang="ar-EG"/>
          </a:p>
        </p:txBody>
      </p:sp>
    </p:spTree>
    <p:extLst>
      <p:ext uri="{BB962C8B-B14F-4D97-AF65-F5344CB8AC3E}">
        <p14:creationId xmlns:p14="http://schemas.microsoft.com/office/powerpoint/2010/main" val="31195871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59</a:t>
            </a:fld>
            <a:endParaRPr lang="ar-EG"/>
          </a:p>
        </p:txBody>
      </p:sp>
    </p:spTree>
    <p:extLst>
      <p:ext uri="{BB962C8B-B14F-4D97-AF65-F5344CB8AC3E}">
        <p14:creationId xmlns:p14="http://schemas.microsoft.com/office/powerpoint/2010/main" val="35737626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60</a:t>
            </a:fld>
            <a:endParaRPr lang="ar-EG"/>
          </a:p>
        </p:txBody>
      </p:sp>
    </p:spTree>
    <p:extLst>
      <p:ext uri="{BB962C8B-B14F-4D97-AF65-F5344CB8AC3E}">
        <p14:creationId xmlns:p14="http://schemas.microsoft.com/office/powerpoint/2010/main" val="41271701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61</a:t>
            </a:fld>
            <a:endParaRPr lang="ar-EG"/>
          </a:p>
        </p:txBody>
      </p:sp>
    </p:spTree>
    <p:extLst>
      <p:ext uri="{BB962C8B-B14F-4D97-AF65-F5344CB8AC3E}">
        <p14:creationId xmlns:p14="http://schemas.microsoft.com/office/powerpoint/2010/main" val="1955736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62</a:t>
            </a:fld>
            <a:endParaRPr lang="ar-EG"/>
          </a:p>
        </p:txBody>
      </p:sp>
    </p:spTree>
    <p:extLst>
      <p:ext uri="{BB962C8B-B14F-4D97-AF65-F5344CB8AC3E}">
        <p14:creationId xmlns:p14="http://schemas.microsoft.com/office/powerpoint/2010/main" val="13765083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63</a:t>
            </a:fld>
            <a:endParaRPr lang="ar-EG"/>
          </a:p>
        </p:txBody>
      </p:sp>
    </p:spTree>
    <p:extLst>
      <p:ext uri="{BB962C8B-B14F-4D97-AF65-F5344CB8AC3E}">
        <p14:creationId xmlns:p14="http://schemas.microsoft.com/office/powerpoint/2010/main" val="29670397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64</a:t>
            </a:fld>
            <a:endParaRPr lang="ar-EG"/>
          </a:p>
        </p:txBody>
      </p:sp>
    </p:spTree>
    <p:extLst>
      <p:ext uri="{BB962C8B-B14F-4D97-AF65-F5344CB8AC3E}">
        <p14:creationId xmlns:p14="http://schemas.microsoft.com/office/powerpoint/2010/main" val="20980266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65</a:t>
            </a:fld>
            <a:endParaRPr lang="ar-EG"/>
          </a:p>
        </p:txBody>
      </p:sp>
    </p:spTree>
    <p:extLst>
      <p:ext uri="{BB962C8B-B14F-4D97-AF65-F5344CB8AC3E}">
        <p14:creationId xmlns:p14="http://schemas.microsoft.com/office/powerpoint/2010/main" val="699273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8</a:t>
            </a:fld>
            <a:endParaRPr lang="ar-EG"/>
          </a:p>
        </p:txBody>
      </p:sp>
    </p:spTree>
    <p:extLst>
      <p:ext uri="{BB962C8B-B14F-4D97-AF65-F5344CB8AC3E}">
        <p14:creationId xmlns:p14="http://schemas.microsoft.com/office/powerpoint/2010/main" val="3878087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66</a:t>
            </a:fld>
            <a:endParaRPr lang="ar-EG"/>
          </a:p>
        </p:txBody>
      </p:sp>
    </p:spTree>
    <p:extLst>
      <p:ext uri="{BB962C8B-B14F-4D97-AF65-F5344CB8AC3E}">
        <p14:creationId xmlns:p14="http://schemas.microsoft.com/office/powerpoint/2010/main" val="7592499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67</a:t>
            </a:fld>
            <a:endParaRPr lang="ar-EG"/>
          </a:p>
        </p:txBody>
      </p:sp>
    </p:spTree>
    <p:extLst>
      <p:ext uri="{BB962C8B-B14F-4D97-AF65-F5344CB8AC3E}">
        <p14:creationId xmlns:p14="http://schemas.microsoft.com/office/powerpoint/2010/main" val="5443708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68</a:t>
            </a:fld>
            <a:endParaRPr lang="ar-EG"/>
          </a:p>
        </p:txBody>
      </p:sp>
    </p:spTree>
    <p:extLst>
      <p:ext uri="{BB962C8B-B14F-4D97-AF65-F5344CB8AC3E}">
        <p14:creationId xmlns:p14="http://schemas.microsoft.com/office/powerpoint/2010/main" val="3437034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69</a:t>
            </a:fld>
            <a:endParaRPr lang="ar-EG"/>
          </a:p>
        </p:txBody>
      </p:sp>
    </p:spTree>
    <p:extLst>
      <p:ext uri="{BB962C8B-B14F-4D97-AF65-F5344CB8AC3E}">
        <p14:creationId xmlns:p14="http://schemas.microsoft.com/office/powerpoint/2010/main" val="637502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70</a:t>
            </a:fld>
            <a:endParaRPr lang="ar-EG"/>
          </a:p>
        </p:txBody>
      </p:sp>
    </p:spTree>
    <p:extLst>
      <p:ext uri="{BB962C8B-B14F-4D97-AF65-F5344CB8AC3E}">
        <p14:creationId xmlns:p14="http://schemas.microsoft.com/office/powerpoint/2010/main" val="22117747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72</a:t>
            </a:fld>
            <a:endParaRPr lang="ar-EG"/>
          </a:p>
        </p:txBody>
      </p:sp>
    </p:spTree>
    <p:extLst>
      <p:ext uri="{BB962C8B-B14F-4D97-AF65-F5344CB8AC3E}">
        <p14:creationId xmlns:p14="http://schemas.microsoft.com/office/powerpoint/2010/main" val="39163087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73</a:t>
            </a:fld>
            <a:endParaRPr lang="ar-EG"/>
          </a:p>
        </p:txBody>
      </p:sp>
    </p:spTree>
    <p:extLst>
      <p:ext uri="{BB962C8B-B14F-4D97-AF65-F5344CB8AC3E}">
        <p14:creationId xmlns:p14="http://schemas.microsoft.com/office/powerpoint/2010/main" val="16572801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471326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61720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51518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10</a:t>
            </a:fld>
            <a:endParaRPr lang="ar-EG"/>
          </a:p>
        </p:txBody>
      </p:sp>
    </p:spTree>
    <p:extLst>
      <p:ext uri="{BB962C8B-B14F-4D97-AF65-F5344CB8AC3E}">
        <p14:creationId xmlns:p14="http://schemas.microsoft.com/office/powerpoint/2010/main" val="24299336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732833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135181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79</a:t>
            </a:fld>
            <a:endParaRPr lang="ar-EG"/>
          </a:p>
        </p:txBody>
      </p:sp>
    </p:spTree>
    <p:extLst>
      <p:ext uri="{BB962C8B-B14F-4D97-AF65-F5344CB8AC3E}">
        <p14:creationId xmlns:p14="http://schemas.microsoft.com/office/powerpoint/2010/main" val="35197783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981305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401398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302809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505043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183275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106419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97625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a:t>
            </a:fld>
            <a:endParaRPr lang="ar-EG"/>
          </a:p>
        </p:txBody>
      </p:sp>
    </p:spTree>
    <p:extLst>
      <p:ext uri="{BB962C8B-B14F-4D97-AF65-F5344CB8AC3E}">
        <p14:creationId xmlns:p14="http://schemas.microsoft.com/office/powerpoint/2010/main" val="10155947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844107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470434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622687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263919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92</a:t>
            </a:fld>
            <a:endParaRPr lang="ar-EG"/>
          </a:p>
        </p:txBody>
      </p:sp>
    </p:spTree>
    <p:extLst>
      <p:ext uri="{BB962C8B-B14F-4D97-AF65-F5344CB8AC3E}">
        <p14:creationId xmlns:p14="http://schemas.microsoft.com/office/powerpoint/2010/main" val="3440128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8281216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7389628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96</a:t>
            </a:fld>
            <a:endParaRPr lang="ar-EG"/>
          </a:p>
        </p:txBody>
      </p:sp>
    </p:spTree>
    <p:extLst>
      <p:ext uri="{BB962C8B-B14F-4D97-AF65-F5344CB8AC3E}">
        <p14:creationId xmlns:p14="http://schemas.microsoft.com/office/powerpoint/2010/main" val="12489075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97</a:t>
            </a:fld>
            <a:endParaRPr lang="ar-EG"/>
          </a:p>
        </p:txBody>
      </p:sp>
    </p:spTree>
    <p:extLst>
      <p:ext uri="{BB962C8B-B14F-4D97-AF65-F5344CB8AC3E}">
        <p14:creationId xmlns:p14="http://schemas.microsoft.com/office/powerpoint/2010/main" val="17526701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98</a:t>
            </a:fld>
            <a:endParaRPr lang="ar-EG"/>
          </a:p>
        </p:txBody>
      </p:sp>
    </p:spTree>
    <p:extLst>
      <p:ext uri="{BB962C8B-B14F-4D97-AF65-F5344CB8AC3E}">
        <p14:creationId xmlns:p14="http://schemas.microsoft.com/office/powerpoint/2010/main" val="105220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13</a:t>
            </a:fld>
            <a:endParaRPr lang="ar-EG"/>
          </a:p>
        </p:txBody>
      </p:sp>
    </p:spTree>
    <p:extLst>
      <p:ext uri="{BB962C8B-B14F-4D97-AF65-F5344CB8AC3E}">
        <p14:creationId xmlns:p14="http://schemas.microsoft.com/office/powerpoint/2010/main" val="9439394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99</a:t>
            </a:fld>
            <a:endParaRPr lang="ar-EG"/>
          </a:p>
        </p:txBody>
      </p:sp>
    </p:spTree>
    <p:extLst>
      <p:ext uri="{BB962C8B-B14F-4D97-AF65-F5344CB8AC3E}">
        <p14:creationId xmlns:p14="http://schemas.microsoft.com/office/powerpoint/2010/main" val="2781102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100</a:t>
            </a:fld>
            <a:endParaRPr lang="ar-EG"/>
          </a:p>
        </p:txBody>
      </p:sp>
    </p:spTree>
    <p:extLst>
      <p:ext uri="{BB962C8B-B14F-4D97-AF65-F5344CB8AC3E}">
        <p14:creationId xmlns:p14="http://schemas.microsoft.com/office/powerpoint/2010/main" val="67794237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101</a:t>
            </a:fld>
            <a:endParaRPr lang="ar-EG"/>
          </a:p>
        </p:txBody>
      </p:sp>
    </p:spTree>
    <p:extLst>
      <p:ext uri="{BB962C8B-B14F-4D97-AF65-F5344CB8AC3E}">
        <p14:creationId xmlns:p14="http://schemas.microsoft.com/office/powerpoint/2010/main" val="39770712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102</a:t>
            </a:fld>
            <a:endParaRPr lang="ar-EG"/>
          </a:p>
        </p:txBody>
      </p:sp>
    </p:spTree>
    <p:extLst>
      <p:ext uri="{BB962C8B-B14F-4D97-AF65-F5344CB8AC3E}">
        <p14:creationId xmlns:p14="http://schemas.microsoft.com/office/powerpoint/2010/main" val="320526404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103</a:t>
            </a:fld>
            <a:endParaRPr lang="ar-EG"/>
          </a:p>
        </p:txBody>
      </p:sp>
    </p:spTree>
    <p:extLst>
      <p:ext uri="{BB962C8B-B14F-4D97-AF65-F5344CB8AC3E}">
        <p14:creationId xmlns:p14="http://schemas.microsoft.com/office/powerpoint/2010/main" val="206507326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104</a:t>
            </a:fld>
            <a:endParaRPr lang="ar-EG"/>
          </a:p>
        </p:txBody>
      </p:sp>
    </p:spTree>
    <p:extLst>
      <p:ext uri="{BB962C8B-B14F-4D97-AF65-F5344CB8AC3E}">
        <p14:creationId xmlns:p14="http://schemas.microsoft.com/office/powerpoint/2010/main" val="155406104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105</a:t>
            </a:fld>
            <a:endParaRPr lang="ar-EG"/>
          </a:p>
        </p:txBody>
      </p:sp>
    </p:spTree>
    <p:extLst>
      <p:ext uri="{BB962C8B-B14F-4D97-AF65-F5344CB8AC3E}">
        <p14:creationId xmlns:p14="http://schemas.microsoft.com/office/powerpoint/2010/main" val="374737460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106</a:t>
            </a:fld>
            <a:endParaRPr lang="ar-EG"/>
          </a:p>
        </p:txBody>
      </p:sp>
    </p:spTree>
    <p:extLst>
      <p:ext uri="{BB962C8B-B14F-4D97-AF65-F5344CB8AC3E}">
        <p14:creationId xmlns:p14="http://schemas.microsoft.com/office/powerpoint/2010/main" val="49898813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107</a:t>
            </a:fld>
            <a:endParaRPr lang="ar-EG"/>
          </a:p>
        </p:txBody>
      </p:sp>
    </p:spTree>
    <p:extLst>
      <p:ext uri="{BB962C8B-B14F-4D97-AF65-F5344CB8AC3E}">
        <p14:creationId xmlns:p14="http://schemas.microsoft.com/office/powerpoint/2010/main" val="3851767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108</a:t>
            </a:fld>
            <a:endParaRPr lang="ar-EG"/>
          </a:p>
        </p:txBody>
      </p:sp>
    </p:spTree>
    <p:extLst>
      <p:ext uri="{BB962C8B-B14F-4D97-AF65-F5344CB8AC3E}">
        <p14:creationId xmlns:p14="http://schemas.microsoft.com/office/powerpoint/2010/main" val="1251201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14"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14"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9E8C1E46-98E4-47FF-8312-87551EFE31BF}"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62999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2A8458D2-38F9-4E51-ABCB-1C5E4E2638D2}"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37577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017E20-E631-4DEE-8A71-36EF6BCA7B94}"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329595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05/12/1446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805489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05/12/1446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345706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7532AD-C12A-424F-A9CE-28E7DCC0F3E2}" type="datetimeFigureOut">
              <a:rPr lang="ar-EG" smtClean="0"/>
              <a:t>05/12/1446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105304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0C7532AD-C12A-424F-A9CE-28E7DCC0F3E2}" type="datetimeFigureOut">
              <a:rPr lang="ar-EG" smtClean="0"/>
              <a:t>05/12/1446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76816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C7532AD-C12A-424F-A9CE-28E7DCC0F3E2}" type="datetimeFigureOut">
              <a:rPr lang="ar-EG" smtClean="0"/>
              <a:t>05/12/1446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124598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0C7532AD-C12A-424F-A9CE-28E7DCC0F3E2}" type="datetimeFigureOut">
              <a:rPr lang="ar-EG" smtClean="0"/>
              <a:t>05/12/1446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09112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532AD-C12A-424F-A9CE-28E7DCC0F3E2}" type="datetimeFigureOut">
              <a:rPr lang="ar-EG" smtClean="0"/>
              <a:t>05/12/1446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4680267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05/12/1446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4033875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273BD716-4BAF-48C8-B5C1-50C9FA900E5E}"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pic>
        <p:nvPicPr>
          <p:cNvPr id="8" name="صورة 7">
            <a:extLst>
              <a:ext uri="{FF2B5EF4-FFF2-40B4-BE49-F238E27FC236}">
                <a16:creationId xmlns:a16="http://schemas.microsoft.com/office/drawing/2014/main" id="{82FAF03B-326F-F4CE-0768-52B2EA461E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7020" y="6607096"/>
            <a:ext cx="1563559" cy="228814"/>
          </a:xfrm>
          <a:prstGeom prst="rect">
            <a:avLst/>
          </a:prstGeom>
        </p:spPr>
      </p:pic>
    </p:spTree>
    <p:extLst>
      <p:ext uri="{BB962C8B-B14F-4D97-AF65-F5344CB8AC3E}">
        <p14:creationId xmlns:p14="http://schemas.microsoft.com/office/powerpoint/2010/main" val="11147613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05/12/1446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660250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05/12/1446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3613590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05/12/1446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2576426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803285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5688261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935622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573960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84724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64258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6797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66"/>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9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47F944-923A-41C6-A3CB-646778D88EF7}"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095554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999079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5704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0237315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860285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15307377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34878020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38361457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33695428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9" name="Slide Number Placeholder 8"/>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20803394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Slide Number Placeholder 4"/>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1573595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1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5604D348-0D0B-41B0-A1D4-2D2AD2634336}" type="datetime8">
              <a:rPr lang="ar-EG" smtClean="0">
                <a:solidFill>
                  <a:prstClr val="black">
                    <a:tint val="75000"/>
                  </a:prstClr>
                </a:solidFill>
              </a:rPr>
              <a:t>01 حزيران،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790048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4" name="Slide Number Placeholder 3"/>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21634769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7197772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7593819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39605266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1"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4203997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802"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802"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A898483-53E3-4CC3-9904-4DCBEB7A6ECC}" type="datetime8">
              <a:rPr lang="ar-EG" smtClean="0">
                <a:solidFill>
                  <a:prstClr val="black">
                    <a:tint val="75000"/>
                  </a:prstClr>
                </a:solidFill>
              </a:rPr>
              <a:t>01 حزيران، 25</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15609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9752421-4A24-44DB-B653-86AEF57C76F5}" type="datetime8">
              <a:rPr lang="ar-EG" smtClean="0">
                <a:solidFill>
                  <a:prstClr val="black">
                    <a:tint val="75000"/>
                  </a:prstClr>
                </a:solidFill>
              </a:rPr>
              <a:t>01 حزيران، 25</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84255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03DDF-6B05-4C40-A836-554E8F0470EE}" type="datetime8">
              <a:rPr lang="ar-EG" smtClean="0">
                <a:solidFill>
                  <a:prstClr val="black">
                    <a:tint val="75000"/>
                  </a:prstClr>
                </a:solidFill>
              </a:rPr>
              <a:t>01 حزيران، 25</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4394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5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7D70A4-B7FB-4A27-A24B-6E0B54CEC4CB}" type="datetime8">
              <a:rPr lang="ar-EG" smtClean="0">
                <a:solidFill>
                  <a:prstClr val="black">
                    <a:tint val="75000"/>
                  </a:prstClr>
                </a:solidFill>
              </a:rPr>
              <a:t>01 حزيران،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090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5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9DC5D-3652-4EC8-AFF9-0E1C06F49D3C}" type="datetime8">
              <a:rPr lang="ar-EG" smtClean="0">
                <a:solidFill>
                  <a:prstClr val="black">
                    <a:tint val="75000"/>
                  </a:prstClr>
                </a:solidFill>
              </a:rPr>
              <a:t>01 حزيران،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98162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0764982" y="5247409"/>
            <a:ext cx="1427018" cy="1610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EG" dirty="0"/>
          </a:p>
        </p:txBody>
      </p:sp>
      <p:sp>
        <p:nvSpPr>
          <p:cNvPr id="4" name="Date Placeholder 3"/>
          <p:cNvSpPr>
            <a:spLocks noGrp="1"/>
          </p:cNvSpPr>
          <p:nvPr>
            <p:ph type="dt" sz="half" idx="2"/>
          </p:nvPr>
        </p:nvSpPr>
        <p:spPr>
          <a:xfrm>
            <a:off x="8610600" y="6356378"/>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BA6E90A-A39B-4E90-B417-6DDC84F1DCD0}" type="datetime8">
              <a:rPr lang="ar-EG" smtClean="0">
                <a:solidFill>
                  <a:prstClr val="black">
                    <a:tint val="75000"/>
                  </a:prstClr>
                </a:solidFill>
              </a:rPr>
              <a:t>01 حزيران، 25</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78"/>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1" y="6266670"/>
            <a:ext cx="838200" cy="544540"/>
          </a:xfrm>
          <a:prstGeom prst="rect">
            <a:avLst/>
          </a:prstGeom>
        </p:spPr>
        <p:txBody>
          <a:bodyPr vert="horz" lIns="91440" tIns="45720" rIns="91440" bIns="45720" rtlCol="1" anchor="ctr"/>
          <a:lstStyle>
            <a:lvl1pPr marL="0" algn="ctr" defTabSz="914400" rtl="1" eaLnBrk="1" latinLnBrk="0" hangingPunct="1">
              <a:defRPr lang="ar-EG" sz="3200" b="1" kern="1200" smtClean="0">
                <a:ln>
                  <a:solidFill>
                    <a:schemeClr val="tx1"/>
                  </a:solidFill>
                </a:ln>
                <a:solidFill>
                  <a:schemeClr val="tx1"/>
                </a:solidFill>
                <a:latin typeface="Sakkal Majalla" panose="02000000000000000000" pitchFamily="2" charset="-78"/>
                <a:ea typeface="+mn-ea"/>
                <a:cs typeface="Sakkal Majalla" panose="02000000000000000000" pitchFamily="2" charset="-78"/>
              </a:defRPr>
            </a:lvl1pPr>
          </a:lstStyle>
          <a:p>
            <a:fld id="{F0C0E137-212D-48BF-BD2D-C24450D8AE18}" type="slidenum">
              <a:rPr lang="en-ZA" smtClean="0"/>
              <a:pPr/>
              <a:t>‹#›</a:t>
            </a:fld>
            <a:endParaRPr lang="en-ZA" dirty="0"/>
          </a:p>
        </p:txBody>
      </p:sp>
    </p:spTree>
    <p:extLst>
      <p:ext uri="{BB962C8B-B14F-4D97-AF65-F5344CB8AC3E}">
        <p14:creationId xmlns:p14="http://schemas.microsoft.com/office/powerpoint/2010/main" val="1705609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C7532AD-C12A-424F-A9CE-28E7DCC0F3E2}" type="datetimeFigureOut">
              <a:rPr lang="ar-EG" smtClean="0"/>
              <a:t>05/12/1446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47CA049-C2CB-489C-8AC7-71ACC615A809}" type="slidenum">
              <a:rPr lang="ar-EG" smtClean="0"/>
              <a:t>‹#›</a:t>
            </a:fld>
            <a:endParaRPr lang="ar-EG"/>
          </a:p>
        </p:txBody>
      </p:sp>
    </p:spTree>
    <p:extLst>
      <p:ext uri="{BB962C8B-B14F-4D97-AF65-F5344CB8AC3E}">
        <p14:creationId xmlns:p14="http://schemas.microsoft.com/office/powerpoint/2010/main" val="427330045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0B90F-7D57-4860-ADB4-2632AF43176F}" type="datetimeFigureOut">
              <a:rPr lang="ar-EG" smtClean="0">
                <a:solidFill>
                  <a:prstClr val="black">
                    <a:tint val="75000"/>
                  </a:prstClr>
                </a:solidFill>
              </a:rPr>
              <a:pPr/>
              <a:t>05/12/1446</a:t>
            </a:fld>
            <a:endParaRPr lang="ar-EG">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8473029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93BA704-6D81-4206-88FF-63B7177BC133}" type="datetimeFigureOut">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l" defTabSz="914400" rtl="0" eaLnBrk="1" fontAlgn="auto" latinLnBrk="0" hangingPunct="1">
                <a:lnSpc>
                  <a:spcPct val="100000"/>
                </a:lnSpc>
                <a:spcBef>
                  <a:spcPts val="0"/>
                </a:spcBef>
                <a:spcAft>
                  <a:spcPts val="0"/>
                </a:spcAft>
                <a:buClrTx/>
                <a:buSzTx/>
                <a:buFontTx/>
                <a:buNone/>
                <a:tabLst/>
                <a:defRPr/>
              </a:pPr>
              <a:t>रविवार, 11 ज्येष्ट 1947</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0ADFE6E-9A27-4249-8DE5-6EC0470902C7}" type="slidenum">
              <a:rPr kumimoji="0" lang="hi-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angal" panose="02040503050203030202"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hi-IN" sz="1200" b="0" i="0" u="none" strike="noStrike" kern="1200" cap="none" spc="0" normalizeH="0" baseline="0" noProof="0">
              <a:ln>
                <a:noFill/>
              </a:ln>
              <a:solidFill>
                <a:prstClr val="black">
                  <a:tint val="75000"/>
                </a:prstClr>
              </a:solidFill>
              <a:effectLst/>
              <a:uLnTx/>
              <a:uFillTx/>
              <a:latin typeface="Calibri" panose="020F0502020204030204"/>
              <a:ea typeface="+mn-ea"/>
              <a:cs typeface="Mangal" panose="02040503050203030202" pitchFamily="18" charset="0"/>
            </a:endParaRPr>
          </a:p>
        </p:txBody>
      </p:sp>
    </p:spTree>
    <p:extLst>
      <p:ext uri="{BB962C8B-B14F-4D97-AF65-F5344CB8AC3E}">
        <p14:creationId xmlns:p14="http://schemas.microsoft.com/office/powerpoint/2010/main" val="21160873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hemeOverride" Target="../theme/themeOverride7.xml"/><Relationship Id="rId5" Type="http://schemas.openxmlformats.org/officeDocument/2006/relationships/image" Target="../media/image16.png"/><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hemeOverride" Target="../theme/themeOverride80.xml"/><Relationship Id="rId5" Type="http://schemas.openxmlformats.org/officeDocument/2006/relationships/image" Target="../media/image120.png"/><Relationship Id="rId4" Type="http://schemas.openxmlformats.org/officeDocument/2006/relationships/image" Target="../media/image1.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image" Target="../media/image123.png"/><Relationship Id="rId2" Type="http://schemas.openxmlformats.org/officeDocument/2006/relationships/slideLayout" Target="../slideLayouts/slideLayout2.xml"/><Relationship Id="rId1" Type="http://schemas.openxmlformats.org/officeDocument/2006/relationships/themeOverride" Target="../theme/themeOverride81.xml"/><Relationship Id="rId6" Type="http://schemas.openxmlformats.org/officeDocument/2006/relationships/image" Target="../media/image119.png"/><Relationship Id="rId5" Type="http://schemas.openxmlformats.org/officeDocument/2006/relationships/image" Target="../media/image122.jpeg"/><Relationship Id="rId4" Type="http://schemas.openxmlformats.org/officeDocument/2006/relationships/image" Target="../media/image1.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hemeOverride" Target="../theme/themeOverride8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hemeOverride" Target="../theme/themeOverride83.xml"/><Relationship Id="rId6" Type="http://schemas.openxmlformats.org/officeDocument/2006/relationships/image" Target="../media/image125.jpeg"/><Relationship Id="rId5" Type="http://schemas.openxmlformats.org/officeDocument/2006/relationships/image" Target="../media/image123.png"/><Relationship Id="rId4" Type="http://schemas.openxmlformats.org/officeDocument/2006/relationships/image" Target="../media/image1.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hemeOverride" Target="../theme/themeOverride84.xml"/><Relationship Id="rId6" Type="http://schemas.openxmlformats.org/officeDocument/2006/relationships/image" Target="../media/image126.gif"/><Relationship Id="rId5" Type="http://schemas.openxmlformats.org/officeDocument/2006/relationships/image" Target="../media/image123.png"/><Relationship Id="rId4" Type="http://schemas.openxmlformats.org/officeDocument/2006/relationships/image" Target="../media/image1.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hemeOverride" Target="../theme/themeOverride85.xml"/><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7.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hemeOverride" Target="../theme/themeOverride86.xml"/><Relationship Id="rId6" Type="http://schemas.openxmlformats.org/officeDocument/2006/relationships/image" Target="../media/image128.emf"/><Relationship Id="rId5" Type="http://schemas.openxmlformats.org/officeDocument/2006/relationships/image" Target="../media/image127.png"/><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hemeOverride" Target="../theme/themeOverride87.xml"/><Relationship Id="rId6" Type="http://schemas.microsoft.com/office/2007/relationships/hdphoto" Target="../media/hdphoto6.wdp"/><Relationship Id="rId5" Type="http://schemas.openxmlformats.org/officeDocument/2006/relationships/image" Target="../media/image129.png"/><Relationship Id="rId4" Type="http://schemas.openxmlformats.org/officeDocument/2006/relationships/image" Target="../media/image1.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hemeOverride" Target="../theme/themeOverride88.xml"/><Relationship Id="rId6" Type="http://schemas.openxmlformats.org/officeDocument/2006/relationships/image" Target="../media/image29.png"/><Relationship Id="rId5" Type="http://schemas.openxmlformats.org/officeDocument/2006/relationships/image" Target="../media/image13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1.xml"/><Relationship Id="rId7" Type="http://schemas.openxmlformats.org/officeDocument/2006/relationships/image" Target="../media/image132.jpeg"/><Relationship Id="rId2" Type="http://schemas.openxmlformats.org/officeDocument/2006/relationships/slideLayout" Target="../slideLayouts/slideLayout2.xml"/><Relationship Id="rId1" Type="http://schemas.openxmlformats.org/officeDocument/2006/relationships/themeOverride" Target="../theme/themeOverride89.xml"/><Relationship Id="rId6" Type="http://schemas.openxmlformats.org/officeDocument/2006/relationships/image" Target="../media/image131.jpeg"/><Relationship Id="rId5" Type="http://schemas.openxmlformats.org/officeDocument/2006/relationships/image" Target="../media/image130.png"/><Relationship Id="rId4" Type="http://schemas.openxmlformats.org/officeDocument/2006/relationships/image" Target="../media/image1.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hemeOverride" Target="../theme/themeOverride90.xml"/><Relationship Id="rId6" Type="http://schemas.openxmlformats.org/officeDocument/2006/relationships/image" Target="../media/image134.png"/><Relationship Id="rId5" Type="http://schemas.openxmlformats.org/officeDocument/2006/relationships/image" Target="../media/image133.emf"/><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3.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13.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notesSlide" Target="../notesSlides/notesSlide104.xml"/><Relationship Id="rId7" Type="http://schemas.openxmlformats.org/officeDocument/2006/relationships/image" Target="../media/image137.png"/><Relationship Id="rId2" Type="http://schemas.openxmlformats.org/officeDocument/2006/relationships/slideLayout" Target="../slideLayouts/slideLayout2.xml"/><Relationship Id="rId1" Type="http://schemas.openxmlformats.org/officeDocument/2006/relationships/themeOverride" Target="../theme/themeOverride91.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hemeOverride" Target="../theme/themeOverride92.xml"/><Relationship Id="rId4" Type="http://schemas.openxmlformats.org/officeDocument/2006/relationships/image" Target="../media/image1.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themeOverride" Target="../theme/themeOverride93.xml"/><Relationship Id="rId5" Type="http://schemas.openxmlformats.org/officeDocument/2006/relationships/image" Target="../media/image139.png"/><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07.xml"/><Relationship Id="rId7" Type="http://schemas.openxmlformats.org/officeDocument/2006/relationships/image" Target="../media/image137.png"/><Relationship Id="rId2" Type="http://schemas.openxmlformats.org/officeDocument/2006/relationships/slideLayout" Target="../slideLayouts/slideLayout2.xml"/><Relationship Id="rId1" Type="http://schemas.openxmlformats.org/officeDocument/2006/relationships/themeOverride" Target="../theme/themeOverride94.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notesSlide" Target="../notesSlides/notesSlide108.xml"/><Relationship Id="rId7" Type="http://schemas.openxmlformats.org/officeDocument/2006/relationships/image" Target="../media/image142.png"/><Relationship Id="rId2" Type="http://schemas.openxmlformats.org/officeDocument/2006/relationships/slideLayout" Target="../slideLayouts/slideLayout2.xml"/><Relationship Id="rId1" Type="http://schemas.openxmlformats.org/officeDocument/2006/relationships/themeOverride" Target="../theme/themeOverride95.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PNG"/><Relationship Id="rId9" Type="http://schemas.openxmlformats.org/officeDocument/2006/relationships/image" Target="../media/image144.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themeOverride" Target="../theme/themeOverride96.xml"/><Relationship Id="rId6" Type="http://schemas.openxmlformats.org/officeDocument/2006/relationships/image" Target="../media/image146.png"/><Relationship Id="rId5" Type="http://schemas.openxmlformats.org/officeDocument/2006/relationships/image" Target="../media/image145.jpeg"/><Relationship Id="rId4" Type="http://schemas.openxmlformats.org/officeDocument/2006/relationships/image" Target="../media/image1.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themeOverride" Target="../theme/themeOverride97.xml"/><Relationship Id="rId5" Type="http://schemas.openxmlformats.org/officeDocument/2006/relationships/image" Target="../media/image147.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themeOverride" Target="../theme/themeOverride98.xml"/><Relationship Id="rId6" Type="http://schemas.openxmlformats.org/officeDocument/2006/relationships/image" Target="../media/image147.png"/><Relationship Id="rId5" Type="http://schemas.openxmlformats.org/officeDocument/2006/relationships/image" Target="../media/image148.png"/><Relationship Id="rId4" Type="http://schemas.openxmlformats.org/officeDocument/2006/relationships/image" Target="../media/image1.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2.xml"/><Relationship Id="rId7"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themeOverride" Target="../theme/themeOverride99.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1.PN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hemeOverride" Target="../theme/themeOverride100.xml"/><Relationship Id="rId6" Type="http://schemas.openxmlformats.org/officeDocument/2006/relationships/image" Target="../media/image149.png"/><Relationship Id="rId5" Type="http://schemas.openxmlformats.org/officeDocument/2006/relationships/image" Target="../media/image145.jpeg"/><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hemeOverride" Target="../theme/themeOverride101.xml"/><Relationship Id="rId5" Type="http://schemas.openxmlformats.org/officeDocument/2006/relationships/image" Target="../media/image150.emf"/><Relationship Id="rId4" Type="http://schemas.openxmlformats.org/officeDocument/2006/relationships/image" Target="../media/image1.PNG"/></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2.xml"/><Relationship Id="rId1" Type="http://schemas.openxmlformats.org/officeDocument/2006/relationships/themeOverride" Target="../theme/themeOverride102.xml"/><Relationship Id="rId5" Type="http://schemas.openxmlformats.org/officeDocument/2006/relationships/image" Target="../media/image151.jpeg"/><Relationship Id="rId4" Type="http://schemas.openxmlformats.org/officeDocument/2006/relationships/image" Target="../media/image1.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2.xml"/><Relationship Id="rId1" Type="http://schemas.openxmlformats.org/officeDocument/2006/relationships/themeOverride" Target="../theme/themeOverride103.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2.xml"/><Relationship Id="rId1" Type="http://schemas.openxmlformats.org/officeDocument/2006/relationships/themeOverride" Target="../theme/themeOverride104.xml"/><Relationship Id="rId6" Type="http://schemas.openxmlformats.org/officeDocument/2006/relationships/image" Target="../media/image154.png"/><Relationship Id="rId5" Type="http://schemas.openxmlformats.org/officeDocument/2006/relationships/image" Target="../media/image152.png"/><Relationship Id="rId4" Type="http://schemas.openxmlformats.org/officeDocument/2006/relationships/image" Target="../media/image1.PNG"/></Relationships>
</file>

<file path=ppt/slides/_rels/slide1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8" Type="http://schemas.openxmlformats.org/officeDocument/2006/relationships/image" Target="../media/image157.emf"/><Relationship Id="rId3" Type="http://schemas.openxmlformats.org/officeDocument/2006/relationships/notesSlide" Target="../notesSlides/notesSlide118.xml"/><Relationship Id="rId7" Type="http://schemas.openxmlformats.org/officeDocument/2006/relationships/image" Target="../media/image156.emf"/><Relationship Id="rId2" Type="http://schemas.openxmlformats.org/officeDocument/2006/relationships/slideLayout" Target="../slideLayouts/slideLayout2.xml"/><Relationship Id="rId1" Type="http://schemas.openxmlformats.org/officeDocument/2006/relationships/themeOverride" Target="../theme/themeOverride105.xml"/><Relationship Id="rId6" Type="http://schemas.openxmlformats.org/officeDocument/2006/relationships/image" Target="../media/image155.emf"/><Relationship Id="rId5" Type="http://schemas.openxmlformats.org/officeDocument/2006/relationships/image" Target="../media/image67.emf"/><Relationship Id="rId10" Type="http://schemas.openxmlformats.org/officeDocument/2006/relationships/image" Target="../media/image159.jpeg"/><Relationship Id="rId4" Type="http://schemas.openxmlformats.org/officeDocument/2006/relationships/image" Target="../media/image1.PNG"/><Relationship Id="rId9" Type="http://schemas.openxmlformats.org/officeDocument/2006/relationships/image" Target="../media/image158.emf"/></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themeOverride" Target="../theme/themeOverride106.xml"/><Relationship Id="rId6" Type="http://schemas.openxmlformats.org/officeDocument/2006/relationships/image" Target="../media/image160.png"/><Relationship Id="rId5" Type="http://schemas.openxmlformats.org/officeDocument/2006/relationships/image" Target="../media/image67.emf"/><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21.png"/><Relationship Id="rId4" Type="http://schemas.openxmlformats.org/officeDocument/2006/relationships/image" Target="../media/image1.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themeOverride" Target="../theme/themeOverride107.xml"/><Relationship Id="rId5" Type="http://schemas.openxmlformats.org/officeDocument/2006/relationships/image" Target="../media/image161.png"/><Relationship Id="rId4" Type="http://schemas.openxmlformats.org/officeDocument/2006/relationships/image" Target="../media/image1.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hemeOverride" Target="../theme/themeOverride108.xml"/><Relationship Id="rId5" Type="http://schemas.openxmlformats.org/officeDocument/2006/relationships/image" Target="../media/image162.jpeg"/><Relationship Id="rId4" Type="http://schemas.openxmlformats.org/officeDocument/2006/relationships/image" Target="../media/image1.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themeOverride" Target="../theme/themeOverride109.xml"/><Relationship Id="rId6" Type="http://schemas.openxmlformats.org/officeDocument/2006/relationships/image" Target="../media/image163.png"/><Relationship Id="rId5" Type="http://schemas.openxmlformats.org/officeDocument/2006/relationships/image" Target="../media/image67.emf"/><Relationship Id="rId4" Type="http://schemas.openxmlformats.org/officeDocument/2006/relationships/image" Target="../media/image1.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themeOverride" Target="../theme/themeOverride110.xml"/><Relationship Id="rId6" Type="http://schemas.openxmlformats.org/officeDocument/2006/relationships/image" Target="../media/image164.png"/><Relationship Id="rId5" Type="http://schemas.openxmlformats.org/officeDocument/2006/relationships/image" Target="../media/image67.emf"/><Relationship Id="rId4" Type="http://schemas.openxmlformats.org/officeDocument/2006/relationships/image" Target="../media/image1.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24.xml"/><Relationship Id="rId7" Type="http://schemas.openxmlformats.org/officeDocument/2006/relationships/image" Target="../media/image166.jpeg"/><Relationship Id="rId2" Type="http://schemas.openxmlformats.org/officeDocument/2006/relationships/slideLayout" Target="../slideLayouts/slideLayout2.xml"/><Relationship Id="rId1" Type="http://schemas.openxmlformats.org/officeDocument/2006/relationships/themeOverride" Target="../theme/themeOverride111.xml"/><Relationship Id="rId6" Type="http://schemas.openxmlformats.org/officeDocument/2006/relationships/image" Target="../media/image165.png"/><Relationship Id="rId5" Type="http://schemas.openxmlformats.org/officeDocument/2006/relationships/image" Target="../media/image67.em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21.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1.xml"/><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microsoft.com/office/2007/relationships/hdphoto" Target="../media/hdphoto1.wdp"/><Relationship Id="rId5" Type="http://schemas.openxmlformats.org/officeDocument/2006/relationships/image" Target="../media/image2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2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openxmlformats.org/officeDocument/2006/relationships/image" Target="../media/image26.emf"/><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6.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5.xml"/><Relationship Id="rId5" Type="http://schemas.openxmlformats.org/officeDocument/2006/relationships/image" Target="../media/image29.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8.xml"/><Relationship Id="rId6" Type="http://schemas.openxmlformats.org/officeDocument/2006/relationships/image" Target="../media/image35.tmp"/><Relationship Id="rId5" Type="http://schemas.openxmlformats.org/officeDocument/2006/relationships/image" Target="../media/image34.jpe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9.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image" Target="../media/image38.jpeg"/><Relationship Id="rId5" Type="http://schemas.openxmlformats.org/officeDocument/2006/relationships/image" Target="../media/image36.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21.xml"/><Relationship Id="rId6" Type="http://schemas.openxmlformats.org/officeDocument/2006/relationships/image" Target="../media/image39.jpg"/><Relationship Id="rId5" Type="http://schemas.openxmlformats.org/officeDocument/2006/relationships/image" Target="../media/image36.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2.xml"/><Relationship Id="rId5" Type="http://schemas.openxmlformats.org/officeDocument/2006/relationships/image" Target="../media/image40.jpe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23.xml"/><Relationship Id="rId5" Type="http://schemas.openxmlformats.org/officeDocument/2006/relationships/image" Target="../media/image40.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hemeOverride" Target="../theme/themeOverride24.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25.xml"/><Relationship Id="rId6" Type="http://schemas.openxmlformats.org/officeDocument/2006/relationships/image" Target="../media/image43.png"/><Relationship Id="rId5" Type="http://schemas.openxmlformats.org/officeDocument/2006/relationships/image" Target="../media/image41.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26.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notesSlide" Target="../notesSlides/notesSlide27.xml"/><Relationship Id="rId7" Type="http://schemas.openxmlformats.org/officeDocument/2006/relationships/image" Target="../media/image47.emf"/><Relationship Id="rId2" Type="http://schemas.openxmlformats.org/officeDocument/2006/relationships/slideLayout" Target="../slideLayouts/slideLayout2.xml"/><Relationship Id="rId1" Type="http://schemas.openxmlformats.org/officeDocument/2006/relationships/themeOverride" Target="../theme/themeOverride27.xml"/><Relationship Id="rId6" Type="http://schemas.openxmlformats.org/officeDocument/2006/relationships/image" Target="../media/image46.emf"/><Relationship Id="rId5" Type="http://schemas.openxmlformats.org/officeDocument/2006/relationships/image" Target="../media/image44.jpe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28.xml"/><Relationship Id="rId6" Type="http://schemas.openxmlformats.org/officeDocument/2006/relationships/image" Target="../media/image49.png"/><Relationship Id="rId5" Type="http://schemas.openxmlformats.org/officeDocument/2006/relationships/image" Target="../media/image44.jpe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29.xml"/><Relationship Id="rId6" Type="http://schemas.openxmlformats.org/officeDocument/2006/relationships/image" Target="../media/image50.jpeg"/><Relationship Id="rId5" Type="http://schemas.openxmlformats.org/officeDocument/2006/relationships/image" Target="../media/image36.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hemeOverride" Target="../theme/themeOverride30.xml"/><Relationship Id="rId5" Type="http://schemas.openxmlformats.org/officeDocument/2006/relationships/image" Target="../media/image51.pn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31.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themeOverride" Target="../theme/themeOverride32.xml"/><Relationship Id="rId6" Type="http://schemas.openxmlformats.org/officeDocument/2006/relationships/image" Target="../media/image51.png"/><Relationship Id="rId5" Type="http://schemas.openxmlformats.org/officeDocument/2006/relationships/image" Target="../media/image36.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33.xml"/><Relationship Id="rId5" Type="http://schemas.openxmlformats.org/officeDocument/2006/relationships/image" Target="../media/image53.jpe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34.xml"/><Relationship Id="rId5" Type="http://schemas.openxmlformats.org/officeDocument/2006/relationships/image" Target="../media/image53.jpeg"/><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35.xml"/><Relationship Id="rId5" Type="http://schemas.openxmlformats.org/officeDocument/2006/relationships/image" Target="../media/image53.jpe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36.xml"/><Relationship Id="rId5" Type="http://schemas.openxmlformats.org/officeDocument/2006/relationships/image" Target="../media/image53.jpe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hemeOverride" Target="../theme/themeOverride37.xml"/><Relationship Id="rId5" Type="http://schemas.openxmlformats.org/officeDocument/2006/relationships/image" Target="../media/image53.jpeg"/><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hemeOverride" Target="../theme/themeOverride38.xml"/><Relationship Id="rId5" Type="http://schemas.openxmlformats.org/officeDocument/2006/relationships/image" Target="../media/image53.jpeg"/><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hemeOverride" Target="../theme/themeOverride39.xml"/><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hemeOverride" Target="../theme/themeOverride40.xml"/><Relationship Id="rId5" Type="http://schemas.openxmlformats.org/officeDocument/2006/relationships/image" Target="../media/image54.png"/><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4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hemeOverride" Target="../theme/themeOverride41.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1.PNG"/><Relationship Id="rId9" Type="http://schemas.microsoft.com/office/2007/relationships/hdphoto" Target="../media/hdphoto3.wdp"/></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themeOverride" Target="../theme/themeOverride42.xml"/><Relationship Id="rId6" Type="http://schemas.microsoft.com/office/2007/relationships/hdphoto" Target="../media/hdphoto3.wdp"/><Relationship Id="rId5" Type="http://schemas.openxmlformats.org/officeDocument/2006/relationships/image" Target="../media/image57.pn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notesSlide" Target="../notesSlides/notesSlide46.xml"/><Relationship Id="rId7" Type="http://schemas.openxmlformats.org/officeDocument/2006/relationships/image" Target="../media/image59.jpeg"/><Relationship Id="rId12"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hemeOverride" Target="../theme/themeOverride43.xml"/><Relationship Id="rId6" Type="http://schemas.microsoft.com/office/2007/relationships/hdphoto" Target="../media/hdphoto3.wdp"/><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PNG"/><Relationship Id="rId9" Type="http://schemas.openxmlformats.org/officeDocument/2006/relationships/image" Target="../media/image6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hemeOverride" Target="../theme/themeOverride44.xml"/><Relationship Id="rId6" Type="http://schemas.microsoft.com/office/2007/relationships/hdphoto" Target="../media/hdphoto3.wdp"/><Relationship Id="rId5" Type="http://schemas.openxmlformats.org/officeDocument/2006/relationships/image" Target="../media/image57.png"/><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hemeOverride" Target="../theme/themeOverride45.xml"/><Relationship Id="rId5" Type="http://schemas.openxmlformats.org/officeDocument/2006/relationships/image" Target="../media/image66.jpeg"/><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hemeOverride" Target="../theme/themeOverride46.xml"/><Relationship Id="rId6" Type="http://schemas.openxmlformats.org/officeDocument/2006/relationships/image" Target="../media/image68.png"/><Relationship Id="rId5" Type="http://schemas.openxmlformats.org/officeDocument/2006/relationships/image" Target="../media/image67.emf"/><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hemeOverride" Target="../theme/themeOverride47.xml"/><Relationship Id="rId5" Type="http://schemas.openxmlformats.org/officeDocument/2006/relationships/image" Target="../media/image69.png"/><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hemeOverride" Target="../theme/themeOverride48.xml"/><Relationship Id="rId6" Type="http://schemas.openxmlformats.org/officeDocument/2006/relationships/image" Target="../media/image70.jpg"/><Relationship Id="rId5" Type="http://schemas.openxmlformats.org/officeDocument/2006/relationships/image" Target="../media/image67.emf"/><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hemeOverride" Target="../theme/themeOverride49.xml"/><Relationship Id="rId6" Type="http://schemas.openxmlformats.org/officeDocument/2006/relationships/image" Target="../media/image72.emf"/><Relationship Id="rId5" Type="http://schemas.openxmlformats.org/officeDocument/2006/relationships/image" Target="../media/image71.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notesSlide" Target="../notesSlides/notesSlide54.xml"/><Relationship Id="rId7" Type="http://schemas.openxmlformats.org/officeDocument/2006/relationships/image" Target="../media/image74.emf"/><Relationship Id="rId2" Type="http://schemas.openxmlformats.org/officeDocument/2006/relationships/slideLayout" Target="../slideLayouts/slideLayout2.xml"/><Relationship Id="rId1" Type="http://schemas.openxmlformats.org/officeDocument/2006/relationships/themeOverride" Target="../theme/themeOverride50.xml"/><Relationship Id="rId6" Type="http://schemas.openxmlformats.org/officeDocument/2006/relationships/image" Target="../media/image73.emf"/><Relationship Id="rId5" Type="http://schemas.openxmlformats.org/officeDocument/2006/relationships/image" Target="../media/image67.emf"/><Relationship Id="rId10" Type="http://schemas.openxmlformats.org/officeDocument/2006/relationships/image" Target="../media/image33.jpg"/><Relationship Id="rId4" Type="http://schemas.openxmlformats.org/officeDocument/2006/relationships/image" Target="../media/image1.PNG"/><Relationship Id="rId9" Type="http://schemas.openxmlformats.org/officeDocument/2006/relationships/image" Target="../media/image76.jpg"/></Relationships>
</file>

<file path=ppt/slides/_rels/slide61.xml.rels><?xml version="1.0" encoding="UTF-8" standalone="yes"?>
<Relationships xmlns="http://schemas.openxmlformats.org/package/2006/relationships"><Relationship Id="rId8" Type="http://schemas.openxmlformats.org/officeDocument/2006/relationships/image" Target="../media/image77.emf"/><Relationship Id="rId3" Type="http://schemas.openxmlformats.org/officeDocument/2006/relationships/notesSlide" Target="../notesSlides/notesSlide55.xml"/><Relationship Id="rId7" Type="http://schemas.openxmlformats.org/officeDocument/2006/relationships/image" Target="../media/image75.emf"/><Relationship Id="rId2" Type="http://schemas.openxmlformats.org/officeDocument/2006/relationships/slideLayout" Target="../slideLayouts/slideLayout2.xml"/><Relationship Id="rId1" Type="http://schemas.openxmlformats.org/officeDocument/2006/relationships/themeOverride" Target="../theme/themeOverride51.xml"/><Relationship Id="rId6" Type="http://schemas.openxmlformats.org/officeDocument/2006/relationships/image" Target="../media/image74.emf"/><Relationship Id="rId5" Type="http://schemas.openxmlformats.org/officeDocument/2006/relationships/image" Target="../media/image73.emf"/><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notesSlide" Target="../notesSlides/notesSlide57.xml"/><Relationship Id="rId7" Type="http://schemas.openxmlformats.org/officeDocument/2006/relationships/image" Target="../media/image80.emf"/><Relationship Id="rId12" Type="http://schemas.openxmlformats.org/officeDocument/2006/relationships/image" Target="../media/image33.jpg"/><Relationship Id="rId2" Type="http://schemas.openxmlformats.org/officeDocument/2006/relationships/slideLayout" Target="../slideLayouts/slideLayout2.xml"/><Relationship Id="rId1" Type="http://schemas.openxmlformats.org/officeDocument/2006/relationships/themeOverride" Target="../theme/themeOverride52.xml"/><Relationship Id="rId6" Type="http://schemas.openxmlformats.org/officeDocument/2006/relationships/image" Target="../media/image79.emf"/><Relationship Id="rId11" Type="http://schemas.openxmlformats.org/officeDocument/2006/relationships/image" Target="../media/image84.jpeg"/><Relationship Id="rId5" Type="http://schemas.openxmlformats.org/officeDocument/2006/relationships/image" Target="../media/image78.emf"/><Relationship Id="rId10" Type="http://schemas.openxmlformats.org/officeDocument/2006/relationships/image" Target="../media/image83.emf"/><Relationship Id="rId4" Type="http://schemas.openxmlformats.org/officeDocument/2006/relationships/image" Target="../media/image1.PNG"/><Relationship Id="rId9" Type="http://schemas.openxmlformats.org/officeDocument/2006/relationships/image" Target="../media/image82.emf"/></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hemeOverride" Target="../theme/themeOverride53.xml"/><Relationship Id="rId5" Type="http://schemas.openxmlformats.org/officeDocument/2006/relationships/image" Target="../media/image85.jpe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hemeOverride" Target="../theme/themeOverride54.xml"/><Relationship Id="rId6" Type="http://schemas.openxmlformats.org/officeDocument/2006/relationships/image" Target="../media/image87.png"/><Relationship Id="rId5" Type="http://schemas.openxmlformats.org/officeDocument/2006/relationships/image" Target="../media/image86.jpg"/><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1.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hemeOverride" Target="../theme/themeOverride55.xml"/><Relationship Id="rId5" Type="http://schemas.openxmlformats.org/officeDocument/2006/relationships/image" Target="../media/image89.pn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hemeOverride" Target="../theme/themeOverride56.xml"/><Relationship Id="rId5" Type="http://schemas.openxmlformats.org/officeDocument/2006/relationships/image" Target="../media/image90.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12.png"/><Relationship Id="rId4" Type="http://schemas.openxmlformats.org/officeDocument/2006/relationships/image" Target="../media/image11.emf"/></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hemeOverride" Target="../theme/themeOverride57.xml"/><Relationship Id="rId5" Type="http://schemas.openxmlformats.org/officeDocument/2006/relationships/image" Target="../media/image90.png"/><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8.xml"/><Relationship Id="rId1" Type="http://schemas.openxmlformats.org/officeDocument/2006/relationships/themeOverride" Target="../theme/themeOverride58.xml"/><Relationship Id="rId5" Type="http://schemas.openxmlformats.org/officeDocument/2006/relationships/image" Target="../media/image16.png"/><Relationship Id="rId4" Type="http://schemas.openxmlformats.org/officeDocument/2006/relationships/image" Target="../media/image15.PNG"/></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hemeOverride" Target="../theme/themeOverride59.xml"/><Relationship Id="rId6" Type="http://schemas.openxmlformats.org/officeDocument/2006/relationships/image" Target="../media/image92.jpg"/><Relationship Id="rId5" Type="http://schemas.openxmlformats.org/officeDocument/2006/relationships/image" Target="../media/image91.jpeg"/><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hemeOverride" Target="../theme/themeOverride60.xml"/><Relationship Id="rId5" Type="http://schemas.openxmlformats.org/officeDocument/2006/relationships/image" Target="../media/image93.png"/><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hemeOverride" Target="../theme/themeOverride61.xml"/><Relationship Id="rId5" Type="http://schemas.openxmlformats.org/officeDocument/2006/relationships/image" Target="../media/image94.png"/><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notesSlide" Target="../notesSlides/notesSlide70.xml"/><Relationship Id="rId7" Type="http://schemas.openxmlformats.org/officeDocument/2006/relationships/image" Target="../media/image97.png"/><Relationship Id="rId2" Type="http://schemas.openxmlformats.org/officeDocument/2006/relationships/slideLayout" Target="../slideLayouts/slideLayout2.xml"/><Relationship Id="rId1" Type="http://schemas.openxmlformats.org/officeDocument/2006/relationships/themeOverride" Target="../theme/themeOverride62.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image" Target="../media/image1.PNG"/><Relationship Id="rId9" Type="http://schemas.openxmlformats.org/officeDocument/2006/relationships/image" Target="../media/image9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image" Target="../media/image104.jpeg"/><Relationship Id="rId2" Type="http://schemas.openxmlformats.org/officeDocument/2006/relationships/slideLayout" Target="../slideLayouts/slideLayout2.xml"/><Relationship Id="rId1" Type="http://schemas.openxmlformats.org/officeDocument/2006/relationships/themeOverride" Target="../theme/themeOverride63.xml"/><Relationship Id="rId6" Type="http://schemas.openxmlformats.org/officeDocument/2006/relationships/image" Target="../media/image103.jpeg"/><Relationship Id="rId5" Type="http://schemas.openxmlformats.org/officeDocument/2006/relationships/image" Target="../media/image102.emf"/><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2.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openxmlformats.org/officeDocument/2006/relationships/image" Target="../media/image13.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hemeOverride" Target="../theme/themeOverride64.xml"/><Relationship Id="rId6" Type="http://schemas.microsoft.com/office/2007/relationships/hdphoto" Target="../media/hdphoto4.wdp"/><Relationship Id="rId5" Type="http://schemas.openxmlformats.org/officeDocument/2006/relationships/image" Target="../media/image105.png"/><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hemeOverride" Target="../theme/themeOverride65.xml"/><Relationship Id="rId6" Type="http://schemas.microsoft.com/office/2007/relationships/hdphoto" Target="../media/hdphoto4.wdp"/><Relationship Id="rId5" Type="http://schemas.openxmlformats.org/officeDocument/2006/relationships/image" Target="../media/image105.png"/><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5.xml"/><Relationship Id="rId7" Type="http://schemas.openxmlformats.org/officeDocument/2006/relationships/image" Target="../media/image108.png"/><Relationship Id="rId2" Type="http://schemas.openxmlformats.org/officeDocument/2006/relationships/slideLayout" Target="../slideLayouts/slideLayout2.xml"/><Relationship Id="rId1" Type="http://schemas.openxmlformats.org/officeDocument/2006/relationships/themeOverride" Target="../theme/themeOverride66.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hemeOverride" Target="../theme/themeOverride67.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notesSlide" Target="../notesSlides/notesSlide77.xml"/><Relationship Id="rId7"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hemeOverride" Target="../theme/themeOverride68.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hemeOverride" Target="../theme/themeOverride69.xml"/><Relationship Id="rId4" Type="http://schemas.openxmlformats.org/officeDocument/2006/relationships/image" Target="../media/image1.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hemeOverride" Target="../theme/themeOverride70.xml"/><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hemeOverride" Target="../theme/themeOverride71.xml"/><Relationship Id="rId5" Type="http://schemas.openxmlformats.org/officeDocument/2006/relationships/image" Target="../media/image112.png"/><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hemeOverride" Target="../theme/themeOverride7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hemeOverride" Target="../theme/themeOverride73.xml"/><Relationship Id="rId6" Type="http://schemas.openxmlformats.org/officeDocument/2006/relationships/image" Target="../media/image113.png"/><Relationship Id="rId5" Type="http://schemas.openxmlformats.org/officeDocument/2006/relationships/image" Target="../media/image109.jpeg"/><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hemeOverride" Target="../theme/themeOverride74.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PNG"/></Relationships>
</file>

<file path=ppt/slides/_rels/slide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4.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5.xml"/><Relationship Id="rId7" Type="http://schemas.openxmlformats.org/officeDocument/2006/relationships/image" Target="../media/image116.jpeg"/><Relationship Id="rId2" Type="http://schemas.openxmlformats.org/officeDocument/2006/relationships/slideLayout" Target="../slideLayouts/slideLayout2.xml"/><Relationship Id="rId1" Type="http://schemas.openxmlformats.org/officeDocument/2006/relationships/themeOverride" Target="../theme/themeOverride75.xml"/><Relationship Id="rId6" Type="http://schemas.microsoft.com/office/2007/relationships/hdphoto" Target="../media/hdphoto5.wdp"/><Relationship Id="rId5" Type="http://schemas.openxmlformats.org/officeDocument/2006/relationships/image" Target="../media/image115.png"/><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86.xml"/><Relationship Id="rId7"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themeOverride" Target="../theme/themeOverride76.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1.PNG"/></Relationships>
</file>

<file path=ppt/slides/_rels/slide95.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34.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8.xml"/><Relationship Id="rId1" Type="http://schemas.openxmlformats.org/officeDocument/2006/relationships/themeOverride" Target="../theme/themeOverride77.xml"/><Relationship Id="rId5" Type="http://schemas.openxmlformats.org/officeDocument/2006/relationships/image" Target="../media/image16.png"/><Relationship Id="rId4" Type="http://schemas.openxmlformats.org/officeDocument/2006/relationships/image" Target="../media/image15.PNG"/></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8.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9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notesSlide" Target="../notesSlides/notesSlide89.xml"/><Relationship Id="rId7" Type="http://schemas.openxmlformats.org/officeDocument/2006/relationships/image" Target="../media/image119.png"/><Relationship Id="rId2" Type="http://schemas.openxmlformats.org/officeDocument/2006/relationships/slideLayout" Target="../slideLayouts/slideLayout2.xml"/><Relationship Id="rId1" Type="http://schemas.openxmlformats.org/officeDocument/2006/relationships/themeOverride" Target="../theme/themeOverride78.xml"/><Relationship Id="rId6" Type="http://schemas.openxmlformats.org/officeDocument/2006/relationships/image" Target="../media/image33.jpg"/><Relationship Id="rId5" Type="http://schemas.openxmlformats.org/officeDocument/2006/relationships/image" Target="../media/image118.jpg"/><Relationship Id="rId4" Type="http://schemas.openxmlformats.org/officeDocument/2006/relationships/image" Target="../media/image1.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hemeOverride" Target="../theme/themeOverride79.xml"/><Relationship Id="rId5" Type="http://schemas.openxmlformats.org/officeDocument/2006/relationships/image" Target="../media/image121.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0" name="Rectangle 39"/>
          <p:cNvSpPr/>
          <p:nvPr/>
        </p:nvSpPr>
        <p:spPr>
          <a:xfrm>
            <a:off x="0" y="0"/>
            <a:ext cx="12192000" cy="6857999"/>
          </a:xfrm>
          <a:prstGeom prst="rect">
            <a:avLst/>
          </a:prstGeom>
          <a:solidFill>
            <a:srgbClr val="07A1EB"/>
          </a:solidFill>
          <a:ln>
            <a:noFill/>
          </a:ln>
        </p:spPr>
        <p:style>
          <a:lnRef idx="0">
            <a:schemeClr val="accent4"/>
          </a:lnRef>
          <a:fillRef idx="3">
            <a:schemeClr val="accent4"/>
          </a:fillRef>
          <a:effectRef idx="3">
            <a:schemeClr val="accent4"/>
          </a:effectRef>
          <a:fontRef idx="minor">
            <a:schemeClr val="lt1"/>
          </a:fontRef>
        </p:style>
        <p:txBody>
          <a:bodyPr rtlCol="1" anchor="ctr"/>
          <a:lstStyle/>
          <a:p>
            <a:pPr algn="ctr"/>
            <a:endParaRPr lang="ar-EG">
              <a:solidFill>
                <a:prstClr val="white"/>
              </a:solidFill>
            </a:endParaRPr>
          </a:p>
        </p:txBody>
      </p:sp>
      <p:sp>
        <p:nvSpPr>
          <p:cNvPr id="19" name="Parallelogram 18"/>
          <p:cNvSpPr/>
          <p:nvPr/>
        </p:nvSpPr>
        <p:spPr>
          <a:xfrm>
            <a:off x="1397594" y="0"/>
            <a:ext cx="6197006" cy="6858000"/>
          </a:xfrm>
          <a:prstGeom prst="parallelogram">
            <a:avLst>
              <a:gd name="adj" fmla="val 70733"/>
            </a:avLst>
          </a:prstGeom>
          <a:solidFill>
            <a:srgbClr val="99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nvGrpSpPr>
          <p:cNvPr id="39" name="Group 38"/>
          <p:cNvGrpSpPr/>
          <p:nvPr/>
        </p:nvGrpSpPr>
        <p:grpSpPr>
          <a:xfrm>
            <a:off x="869183" y="-130630"/>
            <a:ext cx="12798320" cy="7014867"/>
            <a:chOff x="869183" y="-130630"/>
            <a:chExt cx="12798320" cy="7014867"/>
          </a:xfrm>
          <a:blipFill>
            <a:blip r:embed="rId4"/>
            <a:stretch>
              <a:fillRect l="-3000" t="-3000" b="-3000"/>
            </a:stretch>
          </a:blipFill>
        </p:grpSpPr>
        <p:sp>
          <p:nvSpPr>
            <p:cNvPr id="35" name="Parallelogram 34"/>
            <p:cNvSpPr/>
            <p:nvPr/>
          </p:nvSpPr>
          <p:spPr>
            <a:xfrm>
              <a:off x="869183" y="5868237"/>
              <a:ext cx="994786" cy="989762"/>
            </a:xfrm>
            <a:prstGeom prst="parallelogram">
              <a:avLst>
                <a:gd name="adj" fmla="val 642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8" name="Freeform 37"/>
            <p:cNvSpPr/>
            <p:nvPr/>
          </p:nvSpPr>
          <p:spPr>
            <a:xfrm>
              <a:off x="1692839" y="-130630"/>
              <a:ext cx="11974664" cy="7014867"/>
            </a:xfrm>
            <a:custGeom>
              <a:avLst/>
              <a:gdLst>
                <a:gd name="connsiteX0" fmla="*/ 10547544 w 11974664"/>
                <a:gd name="connsiteY0" fmla="*/ 2421653 h 6988630"/>
                <a:gd name="connsiteX1" fmla="*/ 10547544 w 11974664"/>
                <a:gd name="connsiteY1" fmla="*/ 6988630 h 6988630"/>
                <a:gd name="connsiteX2" fmla="*/ 7336280 w 11974664"/>
                <a:gd name="connsiteY2" fmla="*/ 6988630 h 6988630"/>
                <a:gd name="connsiteX3" fmla="*/ 5867572 w 11974664"/>
                <a:gd name="connsiteY3" fmla="*/ 130630 h 6988630"/>
                <a:gd name="connsiteX4" fmla="*/ 9701392 w 11974664"/>
                <a:gd name="connsiteY4" fmla="*/ 130630 h 6988630"/>
                <a:gd name="connsiteX5" fmla="*/ 5104601 w 11974664"/>
                <a:gd name="connsiteY5" fmla="*/ 6988630 h 6988630"/>
                <a:gd name="connsiteX6" fmla="*/ 1270781 w 11974664"/>
                <a:gd name="connsiteY6" fmla="*/ 6988630 h 6988630"/>
                <a:gd name="connsiteX7" fmla="*/ 1270782 w 11974664"/>
                <a:gd name="connsiteY7" fmla="*/ 6988629 h 6988630"/>
                <a:gd name="connsiteX8" fmla="*/ 0 w 11974664"/>
                <a:gd name="connsiteY8" fmla="*/ 6988629 h 6988630"/>
                <a:gd name="connsiteX9" fmla="*/ 1763549 w 11974664"/>
                <a:gd name="connsiteY9" fmla="*/ 4019342 h 6988630"/>
                <a:gd name="connsiteX10" fmla="*/ 3261040 w 11974664"/>
                <a:gd name="connsiteY10" fmla="*/ 4019342 h 6988630"/>
                <a:gd name="connsiteX11" fmla="*/ 10013517 w 11974664"/>
                <a:gd name="connsiteY11" fmla="*/ 0 h 6988630"/>
                <a:gd name="connsiteX12" fmla="*/ 11974664 w 11974664"/>
                <a:gd name="connsiteY12" fmla="*/ 0 h 6988630"/>
                <a:gd name="connsiteX13" fmla="*/ 7187196 w 11974664"/>
                <a:gd name="connsiteY13" fmla="*/ 6988629 h 6988630"/>
                <a:gd name="connsiteX14" fmla="*/ 5226049 w 11974664"/>
                <a:gd name="connsiteY14" fmla="*/ 6988629 h 698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4664" h="6988630">
                  <a:moveTo>
                    <a:pt x="10547544" y="2421653"/>
                  </a:moveTo>
                  <a:lnTo>
                    <a:pt x="10547544" y="6988630"/>
                  </a:lnTo>
                  <a:lnTo>
                    <a:pt x="7336280" y="6988630"/>
                  </a:lnTo>
                  <a:close/>
                  <a:moveTo>
                    <a:pt x="5867572" y="130630"/>
                  </a:moveTo>
                  <a:lnTo>
                    <a:pt x="9701392" y="130630"/>
                  </a:lnTo>
                  <a:lnTo>
                    <a:pt x="5104601" y="6988630"/>
                  </a:lnTo>
                  <a:lnTo>
                    <a:pt x="1270781" y="6988630"/>
                  </a:lnTo>
                  <a:lnTo>
                    <a:pt x="1270782" y="6988629"/>
                  </a:lnTo>
                  <a:lnTo>
                    <a:pt x="0" y="6988629"/>
                  </a:lnTo>
                  <a:lnTo>
                    <a:pt x="1763549" y="4019342"/>
                  </a:lnTo>
                  <a:lnTo>
                    <a:pt x="3261040" y="4019342"/>
                  </a:lnTo>
                  <a:close/>
                  <a:moveTo>
                    <a:pt x="10013517" y="0"/>
                  </a:moveTo>
                  <a:lnTo>
                    <a:pt x="11974664" y="0"/>
                  </a:lnTo>
                  <a:lnTo>
                    <a:pt x="7187196" y="6988629"/>
                  </a:lnTo>
                  <a:lnTo>
                    <a:pt x="5226049" y="69886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24" name="Parallelogram 23"/>
            <p:cNvSpPr/>
            <p:nvPr/>
          </p:nvSpPr>
          <p:spPr>
            <a:xfrm>
              <a:off x="1135463" y="3034602"/>
              <a:ext cx="2833634" cy="3823397"/>
            </a:xfrm>
            <a:prstGeom prst="parallelogram">
              <a:avLst>
                <a:gd name="adj" fmla="val 83580"/>
              </a:avLst>
            </a:prstGeom>
            <a:grpFill/>
            <a:ln>
              <a:solidFill>
                <a:srgbClr val="99D9F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sp>
        <p:nvSpPr>
          <p:cNvPr id="36" name="Rectangle 35"/>
          <p:cNvSpPr/>
          <p:nvPr/>
        </p:nvSpPr>
        <p:spPr>
          <a:xfrm>
            <a:off x="12192000" y="-130630"/>
            <a:ext cx="1638300" cy="230233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7" name="Rectangle 36"/>
          <p:cNvSpPr/>
          <p:nvPr/>
        </p:nvSpPr>
        <p:spPr>
          <a:xfrm>
            <a:off x="10553700" y="-330200"/>
            <a:ext cx="1638300" cy="330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55" name="Title 30">
            <a:extLst>
              <a:ext uri="{FF2B5EF4-FFF2-40B4-BE49-F238E27FC236}">
                <a16:creationId xmlns:a16="http://schemas.microsoft.com/office/drawing/2014/main" id="{A2370289-1017-40C1-BBC3-6AA03B3A56F0}"/>
              </a:ext>
            </a:extLst>
          </p:cNvPr>
          <p:cNvSpPr txBox="1">
            <a:spLocks/>
          </p:cNvSpPr>
          <p:nvPr/>
        </p:nvSpPr>
        <p:spPr>
          <a:xfrm>
            <a:off x="-162797" y="368797"/>
            <a:ext cx="4797026" cy="2497975"/>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ctr" rtl="1">
              <a:lnSpc>
                <a:spcPct val="125000"/>
              </a:lnSpc>
              <a:defRPr/>
            </a:pPr>
            <a:r>
              <a:rPr lang="ar-EG" sz="6000"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rPr>
              <a:t>مهارات التحصيل الدراسي</a:t>
            </a:r>
            <a:endParaRPr lang="en-IN" sz="6000"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endParaRPr>
          </a:p>
        </p:txBody>
      </p:sp>
    </p:spTree>
    <p:extLst>
      <p:ext uri="{BB962C8B-B14F-4D97-AF65-F5344CB8AC3E}">
        <p14:creationId xmlns:p14="http://schemas.microsoft.com/office/powerpoint/2010/main" val="272478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73338" y="627861"/>
            <a:ext cx="5411094" cy="1015663"/>
          </a:xfrm>
          <a:prstGeom prst="rect">
            <a:avLst/>
          </a:prstGeom>
        </p:spPr>
        <p:txBody>
          <a:bodyPr wrap="square">
            <a:spAutoFit/>
          </a:bodyPr>
          <a:lstStyle/>
          <a:p>
            <a:pPr algn="ctr"/>
            <a:r>
              <a:rPr lang="ar-EG" sz="6000" b="1" dirty="0">
                <a:solidFill>
                  <a:prstClr val="black"/>
                </a:solidFill>
                <a:latin typeface="Sakkal Majalla" pitchFamily="2" charset="-78"/>
                <a:cs typeface="Sakkal Majalla" pitchFamily="2" charset="-78"/>
              </a:rPr>
              <a:t>الجلسة التدريبية الأولى</a:t>
            </a:r>
          </a:p>
        </p:txBody>
      </p:sp>
      <p:sp>
        <p:nvSpPr>
          <p:cNvPr id="8" name="Rectangle 7"/>
          <p:cNvSpPr/>
          <p:nvPr/>
        </p:nvSpPr>
        <p:spPr>
          <a:xfrm>
            <a:off x="100013" y="4164092"/>
            <a:ext cx="5290968" cy="1107996"/>
          </a:xfrm>
          <a:prstGeom prst="rect">
            <a:avLst/>
          </a:prstGeom>
        </p:spPr>
        <p:txBody>
          <a:bodyPr wrap="square">
            <a:spAutoFit/>
          </a:bodyPr>
          <a:lstStyle/>
          <a:p>
            <a:pPr algn="ctr">
              <a:lnSpc>
                <a:spcPct val="150000"/>
              </a:lnSpc>
            </a:pPr>
            <a:r>
              <a:rPr lang="ar-EG" sz="4800" b="1" dirty="0">
                <a:solidFill>
                  <a:srgbClr val="23ACEE"/>
                </a:solidFill>
                <a:latin typeface="Sakkal Majalla" pitchFamily="2" charset="-78"/>
                <a:cs typeface="Sakkal Majalla" pitchFamily="2" charset="-78"/>
              </a:rPr>
              <a:t>الذاكرة والتحصيل الدراسي </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10</a:t>
            </a:fld>
            <a:endParaRPr lang="ar-EG">
              <a:solidFill>
                <a:prstClr val="black">
                  <a:tint val="75000"/>
                </a:prstClr>
              </a:solidFill>
            </a:endParaRPr>
          </a:p>
        </p:txBody>
      </p:sp>
      <p:pic>
        <p:nvPicPr>
          <p:cNvPr id="2" name="Picture 1"/>
          <p:cNvPicPr>
            <a:picLocks noChangeAspect="1"/>
          </p:cNvPicPr>
          <p:nvPr/>
        </p:nvPicPr>
        <p:blipFill>
          <a:blip r:embed="rId5"/>
          <a:stretch>
            <a:fillRect/>
          </a:stretch>
        </p:blipFill>
        <p:spPr>
          <a:xfrm>
            <a:off x="5686425" y="728662"/>
            <a:ext cx="5229225" cy="4543426"/>
          </a:xfrm>
          <a:prstGeom prst="ellipse">
            <a:avLst/>
          </a:prstGeom>
          <a:ln>
            <a:noFill/>
          </a:ln>
          <a:effectLst/>
        </p:spPr>
      </p:pic>
    </p:spTree>
    <p:extLst>
      <p:ext uri="{BB962C8B-B14F-4D97-AF65-F5344CB8AC3E}">
        <p14:creationId xmlns:p14="http://schemas.microsoft.com/office/powerpoint/2010/main" val="221586909"/>
      </p:ext>
    </p:extLst>
  </p:cSld>
  <p:clrMapOvr>
    <a:overrideClrMapping bg1="lt1" tx1="dk1" bg2="lt2" tx2="dk2" accent1="accent1" accent2="accent2" accent3="accent3" accent4="accent4" accent5="accent5" accent6="accent6" hlink="hlink" folHlink="folHlink"/>
  </p:clrMapOvr>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7677150" y="1363156"/>
            <a:ext cx="4099359" cy="884744"/>
            <a:chOff x="7677150" y="1458406"/>
            <a:chExt cx="4099359" cy="884744"/>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72162" y="1458406"/>
              <a:ext cx="704347" cy="884744"/>
            </a:xfrm>
            <a:prstGeom prst="rect">
              <a:avLst/>
            </a:prstGeom>
          </p:spPr>
        </p:pic>
        <p:grpSp>
          <p:nvGrpSpPr>
            <p:cNvPr id="7" name="Group 6"/>
            <p:cNvGrpSpPr/>
            <p:nvPr/>
          </p:nvGrpSpPr>
          <p:grpSpPr>
            <a:xfrm>
              <a:off x="7677150" y="1663912"/>
              <a:ext cx="3766238" cy="679237"/>
              <a:chOff x="1012043" y="-255962"/>
              <a:chExt cx="2281180" cy="437256"/>
            </a:xfrm>
          </p:grpSpPr>
          <p:sp>
            <p:nvSpPr>
              <p:cNvPr id="8" name="Rectangle 7"/>
              <p:cNvSpPr/>
              <p:nvPr/>
            </p:nvSpPr>
            <p:spPr>
              <a:xfrm>
                <a:off x="1012043" y="-255962"/>
                <a:ext cx="2056331" cy="31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تدوين الملاحظات المعرفية</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045297"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552450" y="2060664"/>
            <a:ext cx="10481611"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بعد أَنْ حددت مقدار المَادَّةِ التي ترغب في استذكارها وأخذت فكرة سريعة عن المَادَّةِ في اسْتِعْرَاضِ الكِتَابِ عليك أَنْ تبدأ بتدوين كُلِّ ما تعرفه عن الموضوع في أسرع وَقْتٍ ممكن... حاول استعادة الأفكار الرئيسية التي تصفحتها قبل قليل وسجلها على ورقة منفصلة على شكل كَلِمَاتٍ دلالية رئيسية أو على شكل خارطة ذهنية المهم أَنْ تنجز هذا التمرين في خمس دقائق فقط</a:t>
            </a:r>
          </a:p>
        </p:txBody>
      </p:sp>
      <p:grpSp>
        <p:nvGrpSpPr>
          <p:cNvPr id="11" name="Group 10"/>
          <p:cNvGrpSpPr/>
          <p:nvPr/>
        </p:nvGrpSpPr>
        <p:grpSpPr>
          <a:xfrm>
            <a:off x="6896101" y="3961556"/>
            <a:ext cx="5003383" cy="884744"/>
            <a:chOff x="6773126" y="1458406"/>
            <a:chExt cx="5003383" cy="884744"/>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72162" y="1458406"/>
              <a:ext cx="704347" cy="884744"/>
            </a:xfrm>
            <a:prstGeom prst="rect">
              <a:avLst/>
            </a:prstGeom>
          </p:spPr>
        </p:pic>
        <p:grpSp>
          <p:nvGrpSpPr>
            <p:cNvPr id="13" name="Group 12"/>
            <p:cNvGrpSpPr/>
            <p:nvPr/>
          </p:nvGrpSpPr>
          <p:grpSpPr>
            <a:xfrm>
              <a:off x="6773126" y="1663912"/>
              <a:ext cx="4670262" cy="679237"/>
              <a:chOff x="464483" y="-255962"/>
              <a:chExt cx="2828740" cy="437256"/>
            </a:xfrm>
          </p:grpSpPr>
          <p:sp>
            <p:nvSpPr>
              <p:cNvPr id="14" name="Rectangle 13"/>
              <p:cNvSpPr/>
              <p:nvPr/>
            </p:nvSpPr>
            <p:spPr>
              <a:xfrm>
                <a:off x="464483" y="-255962"/>
                <a:ext cx="2603891" cy="31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توجيه الأسئلة وتحديد الأهداف</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3045297"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675425" y="4659064"/>
            <a:ext cx="10481611"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بعد أَنْ رصدت مدى إلمامك الحالي بالمَادَّةِ اذكر الهدف من دراستها ... في أي شيء تريد هذا الكِتَابَ اذكر الهدف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من المَادَّةِ وتضمنها بتحديد الأسئلة التي احتجت للإجابة عليها أثناء الدِّرَاسَةِ ... ثُمَّ أضف على ورقة ملاحظاتك (الأفضل على خريطتك الذهنية) الأسئلة التي تعبر عن المَادَّةِ... بلون مختلف في وَقْتٍ أيضا اقل من خمس دقائق</a:t>
            </a:r>
          </a:p>
        </p:txBody>
      </p:sp>
    </p:spTree>
    <p:extLst>
      <p:ext uri="{BB962C8B-B14F-4D97-AF65-F5344CB8AC3E}">
        <p14:creationId xmlns:p14="http://schemas.microsoft.com/office/powerpoint/2010/main" val="15968710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7" name="Picture 16" descr="C:\Users\ze\Pictures\التحصيل\gtbilsstozx30_article.jpg"/>
          <p:cNvPicPr/>
          <p:nvPr/>
        </p:nvPicPr>
        <p:blipFill rotWithShape="1">
          <a:blip r:embed="rId5">
            <a:extLst>
              <a:ext uri="{28A0092B-C50C-407E-A947-70E740481C1C}">
                <a14:useLocalDpi xmlns:a14="http://schemas.microsoft.com/office/drawing/2010/main" val="0"/>
              </a:ext>
            </a:extLst>
          </a:blip>
          <a:srcRect l="11635" r="16819"/>
          <a:stretch/>
        </p:blipFill>
        <p:spPr bwMode="auto">
          <a:xfrm flipH="1">
            <a:off x="8609162" y="4093456"/>
            <a:ext cx="2722872" cy="2059367"/>
          </a:xfrm>
          <a:prstGeom prst="rect">
            <a:avLst/>
          </a:prstGeom>
          <a:ln>
            <a:noFill/>
          </a:ln>
          <a:effectLst>
            <a:softEdge rad="112500"/>
          </a:effectLst>
          <a:extLst>
            <a:ext uri="{53640926-AAD7-44D8-BBD7-CCE9431645EC}">
              <a14:shadowObscured xmlns:a14="http://schemas.microsoft.com/office/drawing/2010/main"/>
            </a:ext>
          </a:extLst>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2543174" y="161582"/>
            <a:ext cx="2638425" cy="756766"/>
            <a:chOff x="9525" y="-34255"/>
            <a:chExt cx="1657350" cy="612705"/>
          </a:xfrm>
        </p:grpSpPr>
        <p:pic>
          <p:nvPicPr>
            <p:cNvPr id="6" name="Picture 5" descr="C:\Users\Google\Pictures\ايمان\''''''''lkmkmiuhbn_0001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9525" y="0"/>
              <a:ext cx="1657350" cy="544195"/>
            </a:xfrm>
            <a:prstGeom prst="rect">
              <a:avLst/>
            </a:prstGeom>
            <a:noFill/>
            <a:ln>
              <a:noFill/>
            </a:ln>
          </p:spPr>
        </p:pic>
        <p:sp>
          <p:nvSpPr>
            <p:cNvPr id="7" name="Rectangle 6"/>
            <p:cNvSpPr/>
            <p:nvPr/>
          </p:nvSpPr>
          <p:spPr>
            <a:xfrm>
              <a:off x="45265" y="114772"/>
              <a:ext cx="1264152" cy="37737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التَّطْبِيق</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78519" y="-34255"/>
              <a:ext cx="444724" cy="61270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8805063" y="1428222"/>
            <a:ext cx="3151571" cy="1081615"/>
            <a:chOff x="8805063" y="1428222"/>
            <a:chExt cx="3151571" cy="1081615"/>
          </a:xfrm>
        </p:grpSpPr>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51784" y="1428222"/>
              <a:ext cx="704850" cy="1081615"/>
            </a:xfrm>
            <a:prstGeom prst="rect">
              <a:avLst/>
            </a:prstGeom>
          </p:spPr>
        </p:pic>
        <p:grpSp>
          <p:nvGrpSpPr>
            <p:cNvPr id="11" name="Group 10"/>
            <p:cNvGrpSpPr/>
            <p:nvPr/>
          </p:nvGrpSpPr>
          <p:grpSpPr>
            <a:xfrm>
              <a:off x="8805063" y="1705606"/>
              <a:ext cx="2837246" cy="603041"/>
              <a:chOff x="1597802" y="-206910"/>
              <a:chExt cx="1718497" cy="388204"/>
            </a:xfrm>
          </p:grpSpPr>
          <p:sp>
            <p:nvSpPr>
              <p:cNvPr id="12" name="Rectangle 11"/>
              <p:cNvSpPr/>
              <p:nvPr/>
            </p:nvSpPr>
            <p:spPr>
              <a:xfrm>
                <a:off x="1597802" y="-206910"/>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الاسْتِعْرَاض العام</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3068373"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5" name="Rectangle 14"/>
          <p:cNvSpPr/>
          <p:nvPr/>
        </p:nvSpPr>
        <p:spPr>
          <a:xfrm>
            <a:off x="514350" y="2176039"/>
            <a:ext cx="1092329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نعني بالاسْتِعْرَاضِ العام عَمَلِيَّة مسح وتصفح للمَادَّةِ كاملة بشكل سريع وعام دون الدخول في التفاصيل الدقيقة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وكما أسلفنا فَإِنَّ معظم الناس يقدمون على قِرَاءَةِ الكِتَابِ من الجلدة إلى الجلدة ويشعرون بالذنب إِنْ لم </a:t>
            </a:r>
            <a:r>
              <a:rPr lang="ar-EG" sz="2400" b="1" dirty="0" err="1">
                <a:solidFill>
                  <a:srgbClr val="002060"/>
                </a:solidFill>
                <a:latin typeface="Sakkal Majalla" panose="02000000000000000000" pitchFamily="2" charset="-78"/>
                <a:cs typeface="Sakkal Majalla" panose="02000000000000000000" pitchFamily="2" charset="-78"/>
              </a:rPr>
              <a:t>يقرأوه</a:t>
            </a:r>
            <a:r>
              <a:rPr lang="ar-EG" sz="2400" b="1" dirty="0">
                <a:solidFill>
                  <a:srgbClr val="002060"/>
                </a:solidFill>
                <a:latin typeface="Sakkal Majalla" panose="02000000000000000000" pitchFamily="2" charset="-78"/>
                <a:cs typeface="Sakkal Majalla" panose="02000000000000000000" pitchFamily="2" charset="-78"/>
              </a:rPr>
              <a:t> صفحة صفحة وهَذِهِ الطَّرِيقَةُ ليست سليمة</a:t>
            </a:r>
          </a:p>
        </p:txBody>
      </p:sp>
      <p:sp>
        <p:nvSpPr>
          <p:cNvPr id="16" name="Rectangle 15"/>
          <p:cNvSpPr/>
          <p:nvPr/>
        </p:nvSpPr>
        <p:spPr>
          <a:xfrm>
            <a:off x="514350" y="4210058"/>
            <a:ext cx="918682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وهناك من يعتبرون بأَنَّ طَرِيقَةَ التصفح في القِرَاءَةِ طَرِيقَةٌ دون المستوى ونؤكد لهم بأنها ليست كذلك ... بل هي مَهَارَة قوية يجب التدرب عليها وإتقانها في الإعداد لِلدِّرَاسَةِ الجيدة</a:t>
            </a:r>
          </a:p>
        </p:txBody>
      </p:sp>
    </p:spTree>
    <p:extLst>
      <p:ext uri="{BB962C8B-B14F-4D97-AF65-F5344CB8AC3E}">
        <p14:creationId xmlns:p14="http://schemas.microsoft.com/office/powerpoint/2010/main" val="29437026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80">
                                          <p:stCondLst>
                                            <p:cond delay="0"/>
                                          </p:stCondLst>
                                        </p:cTn>
                                        <p:tgtEl>
                                          <p:spTgt spid="14"/>
                                        </p:tgtEl>
                                      </p:cBhvr>
                                    </p:animEffect>
                                    <p:anim calcmode="lin" valueType="num">
                                      <p:cBhvr>
                                        <p:cTn id="1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1" dur="26">
                                          <p:stCondLst>
                                            <p:cond delay="650"/>
                                          </p:stCondLst>
                                        </p:cTn>
                                        <p:tgtEl>
                                          <p:spTgt spid="14"/>
                                        </p:tgtEl>
                                      </p:cBhvr>
                                      <p:to x="100000" y="60000"/>
                                    </p:animScale>
                                    <p:animScale>
                                      <p:cBhvr>
                                        <p:cTn id="22" dur="166" decel="50000">
                                          <p:stCondLst>
                                            <p:cond delay="676"/>
                                          </p:stCondLst>
                                        </p:cTn>
                                        <p:tgtEl>
                                          <p:spTgt spid="14"/>
                                        </p:tgtEl>
                                      </p:cBhvr>
                                      <p:to x="100000" y="100000"/>
                                    </p:animScale>
                                    <p:animScale>
                                      <p:cBhvr>
                                        <p:cTn id="23" dur="26">
                                          <p:stCondLst>
                                            <p:cond delay="1312"/>
                                          </p:stCondLst>
                                        </p:cTn>
                                        <p:tgtEl>
                                          <p:spTgt spid="14"/>
                                        </p:tgtEl>
                                      </p:cBhvr>
                                      <p:to x="100000" y="80000"/>
                                    </p:animScale>
                                    <p:animScale>
                                      <p:cBhvr>
                                        <p:cTn id="24" dur="166" decel="50000">
                                          <p:stCondLst>
                                            <p:cond delay="1338"/>
                                          </p:stCondLst>
                                        </p:cTn>
                                        <p:tgtEl>
                                          <p:spTgt spid="14"/>
                                        </p:tgtEl>
                                      </p:cBhvr>
                                      <p:to x="100000" y="100000"/>
                                    </p:animScale>
                                    <p:animScale>
                                      <p:cBhvr>
                                        <p:cTn id="25" dur="26">
                                          <p:stCondLst>
                                            <p:cond delay="1642"/>
                                          </p:stCondLst>
                                        </p:cTn>
                                        <p:tgtEl>
                                          <p:spTgt spid="14"/>
                                        </p:tgtEl>
                                      </p:cBhvr>
                                      <p:to x="100000" y="90000"/>
                                    </p:animScale>
                                    <p:animScale>
                                      <p:cBhvr>
                                        <p:cTn id="26" dur="166" decel="50000">
                                          <p:stCondLst>
                                            <p:cond delay="1668"/>
                                          </p:stCondLst>
                                        </p:cTn>
                                        <p:tgtEl>
                                          <p:spTgt spid="14"/>
                                        </p:tgtEl>
                                      </p:cBhvr>
                                      <p:to x="100000" y="100000"/>
                                    </p:animScale>
                                    <p:animScale>
                                      <p:cBhvr>
                                        <p:cTn id="27" dur="26">
                                          <p:stCondLst>
                                            <p:cond delay="1808"/>
                                          </p:stCondLst>
                                        </p:cTn>
                                        <p:tgtEl>
                                          <p:spTgt spid="14"/>
                                        </p:tgtEl>
                                      </p:cBhvr>
                                      <p:to x="100000" y="95000"/>
                                    </p:animScale>
                                    <p:animScale>
                                      <p:cBhvr>
                                        <p:cTn id="28" dur="166" decel="50000">
                                          <p:stCondLst>
                                            <p:cond delay="1834"/>
                                          </p:stCondLst>
                                        </p:cTn>
                                        <p:tgtEl>
                                          <p:spTgt spid="14"/>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par>
                                <p:cTn id="39" presetID="16" presetClass="entr" presetSubtype="21"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7772401" y="1428222"/>
            <a:ext cx="4184233" cy="1081615"/>
            <a:chOff x="7772401" y="1428222"/>
            <a:chExt cx="4184233" cy="108161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51784" y="1428222"/>
              <a:ext cx="704850" cy="1081615"/>
            </a:xfrm>
            <a:prstGeom prst="rect">
              <a:avLst/>
            </a:prstGeom>
          </p:spPr>
        </p:pic>
        <p:grpSp>
          <p:nvGrpSpPr>
            <p:cNvPr id="7" name="Group 6"/>
            <p:cNvGrpSpPr/>
            <p:nvPr/>
          </p:nvGrpSpPr>
          <p:grpSpPr>
            <a:xfrm>
              <a:off x="7772401" y="1705604"/>
              <a:ext cx="3869908" cy="603043"/>
              <a:chOff x="972327" y="-206911"/>
              <a:chExt cx="2343972" cy="388205"/>
            </a:xfrm>
          </p:grpSpPr>
          <p:sp>
            <p:nvSpPr>
              <p:cNvPr id="8" name="Rectangle 7"/>
              <p:cNvSpPr/>
              <p:nvPr/>
            </p:nvSpPr>
            <p:spPr>
              <a:xfrm>
                <a:off x="972327" y="-206911"/>
                <a:ext cx="2119123" cy="38820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المعاينة (القِرَاءَة عن قرب)</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068373"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514351" y="2317458"/>
            <a:ext cx="8801100"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حاول الآنَ تغطية كُلِّ ما لم يتم تغطيته في الاسْتِعْرَاضِ حاول النظر في معظم فقرات الكِتَابِ لكن أمعن النظر في بداية الفقرات ونهايتها لأَنَّهُ في معظم الأحيان تكمن الفكرة والمعلومة المهمة في أول جملة في الفقرة وأحيانا في نهايتها </a:t>
            </a:r>
          </a:p>
        </p:txBody>
      </p:sp>
      <p:pic>
        <p:nvPicPr>
          <p:cNvPr id="2" name="Picture 1"/>
          <p:cNvPicPr>
            <a:picLocks noChangeAspect="1"/>
          </p:cNvPicPr>
          <p:nvPr/>
        </p:nvPicPr>
        <p:blipFill rotWithShape="1">
          <a:blip r:embed="rId6">
            <a:clrChange>
              <a:clrFrom>
                <a:srgbClr val="FFFFFF"/>
              </a:clrFrom>
              <a:clrTo>
                <a:srgbClr val="FFFFFF">
                  <a:alpha val="0"/>
                </a:srgbClr>
              </a:clrTo>
            </a:clrChange>
          </a:blip>
          <a:srcRect l="37114" r="15552"/>
          <a:stretch/>
        </p:blipFill>
        <p:spPr>
          <a:xfrm>
            <a:off x="8534401" y="2414271"/>
            <a:ext cx="3498434" cy="4396939"/>
          </a:xfrm>
          <a:prstGeom prst="rect">
            <a:avLst/>
          </a:prstGeom>
        </p:spPr>
      </p:pic>
      <p:sp>
        <p:nvSpPr>
          <p:cNvPr id="12" name="Rectangle 11"/>
          <p:cNvSpPr/>
          <p:nvPr/>
        </p:nvSpPr>
        <p:spPr>
          <a:xfrm>
            <a:off x="514351" y="4061232"/>
            <a:ext cx="83343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حاول التَّرْكِيزَ على الملخصات الموجودة في نهاية كُلِّ فصل وقد تغنيك عن قِرَاءَةِ كُلِّ تفاصيل الكِتَابِ وَتأكد من إضافة ما تود إضافته إلى ورقة ملاحظاتك أو خريطتك الذهنية ثُمَّ حاول انتقاء الفقرات المهمة في الكِتَابِ والفقرات التي من الممكن الاستغناء عنها</a:t>
            </a:r>
          </a:p>
        </p:txBody>
      </p:sp>
    </p:spTree>
    <p:extLst>
      <p:ext uri="{BB962C8B-B14F-4D97-AF65-F5344CB8AC3E}">
        <p14:creationId xmlns:p14="http://schemas.microsoft.com/office/powerpoint/2010/main" val="34746955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1104901" y="251716"/>
            <a:ext cx="4184233" cy="1081615"/>
            <a:chOff x="7772401" y="1428222"/>
            <a:chExt cx="4184233" cy="108161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51784" y="1428222"/>
              <a:ext cx="704850" cy="1081615"/>
            </a:xfrm>
            <a:prstGeom prst="rect">
              <a:avLst/>
            </a:prstGeom>
          </p:spPr>
        </p:pic>
        <p:grpSp>
          <p:nvGrpSpPr>
            <p:cNvPr id="7" name="Group 6"/>
            <p:cNvGrpSpPr/>
            <p:nvPr/>
          </p:nvGrpSpPr>
          <p:grpSpPr>
            <a:xfrm>
              <a:off x="7772401" y="1705604"/>
              <a:ext cx="3869908" cy="603043"/>
              <a:chOff x="972327" y="-206911"/>
              <a:chExt cx="2343972" cy="388205"/>
            </a:xfrm>
          </p:grpSpPr>
          <p:sp>
            <p:nvSpPr>
              <p:cNvPr id="8" name="Rectangle 7"/>
              <p:cNvSpPr/>
              <p:nvPr/>
            </p:nvSpPr>
            <p:spPr>
              <a:xfrm>
                <a:off x="972327" y="-206911"/>
                <a:ext cx="2119123" cy="38820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النظرة الفاحصة</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068373"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0" name="Picture 9" descr="C:\Users\ze\Pictures\التحصيل\20160414_1460651430-29682.jp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23" r="13764" b="1641"/>
          <a:stretch/>
        </p:blipFill>
        <p:spPr bwMode="auto">
          <a:xfrm>
            <a:off x="6819900" y="1504001"/>
            <a:ext cx="5136734" cy="4610269"/>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514351" y="2317458"/>
            <a:ext cx="7124699"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هي خُطْوَةٌ لإلقاء الضوء على الموضوعات غير الواضحة حتى الآنَ (ملء الفراغات) وهي ليست بالضرورة المرحلة الأساسية في الدِّرَاسَةِ ففي غالب الأحيان يتم تغطية معظم المَادَّةِ الدِّرَاسِيَّةِ قبل الوصول إلى هَذِهِ المرحلة</a:t>
            </a:r>
          </a:p>
        </p:txBody>
      </p:sp>
      <p:sp>
        <p:nvSpPr>
          <p:cNvPr id="12" name="Rectangle 11"/>
          <p:cNvSpPr/>
          <p:nvPr/>
        </p:nvSpPr>
        <p:spPr>
          <a:xfrm>
            <a:off x="514351" y="4040249"/>
            <a:ext cx="6457949"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بعد الانتهاء من تغطية معظم المَادَّةِ ندرك إِنَّهُ ما زال هناك بعض النقاط الصعبة والتي نفضل أَنْ تتركها ولا تبذل جهدك في لِدِرَاسَتِهَا الآنَ، لأنَّ التَّرْكِيزَ عليها الآنَ لن يُشَكِّلَ إلا مضيعة لِلوَقْتِ أما تركها فيعطي فرصة للعَقْل البَاطِنِ للتفكير فيها ومحاولة فهمها</a:t>
            </a:r>
          </a:p>
        </p:txBody>
      </p:sp>
    </p:spTree>
    <p:extLst>
      <p:ext uri="{BB962C8B-B14F-4D97-AF65-F5344CB8AC3E}">
        <p14:creationId xmlns:p14="http://schemas.microsoft.com/office/powerpoint/2010/main" val="9327184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par>
                                <p:cTn id="26" presetID="16" presetClass="entr" presetSubtype="21"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7627162" y="1509016"/>
            <a:ext cx="4184233" cy="1081615"/>
            <a:chOff x="7772401" y="1428222"/>
            <a:chExt cx="4184233" cy="108161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51784" y="1428222"/>
              <a:ext cx="704850" cy="1081615"/>
            </a:xfrm>
            <a:prstGeom prst="rect">
              <a:avLst/>
            </a:prstGeom>
          </p:spPr>
        </p:pic>
        <p:grpSp>
          <p:nvGrpSpPr>
            <p:cNvPr id="7" name="Group 6"/>
            <p:cNvGrpSpPr/>
            <p:nvPr/>
          </p:nvGrpSpPr>
          <p:grpSpPr>
            <a:xfrm>
              <a:off x="7772401" y="1705604"/>
              <a:ext cx="3869908" cy="603043"/>
              <a:chOff x="972327" y="-206911"/>
              <a:chExt cx="2343972" cy="388205"/>
            </a:xfrm>
          </p:grpSpPr>
          <p:sp>
            <p:nvSpPr>
              <p:cNvPr id="8" name="Rectangle 7"/>
              <p:cNvSpPr/>
              <p:nvPr/>
            </p:nvSpPr>
            <p:spPr>
              <a:xfrm>
                <a:off x="972327" y="-206911"/>
                <a:ext cx="2119123" cy="38820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المُرَاجَعَة</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068373"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0" name="Picture 9" descr="طرق إبداعية لـ تقوية الذاكرة قبل المذاكرة | مجلة 99"/>
          <p:cNvPicPr/>
          <p:nvPr/>
        </p:nvPicPr>
        <p:blipFill>
          <a:blip r:embed="rId6">
            <a:extLst>
              <a:ext uri="{28A0092B-C50C-407E-A947-70E740481C1C}">
                <a14:useLocalDpi xmlns:a14="http://schemas.microsoft.com/office/drawing/2010/main" val="0"/>
              </a:ext>
            </a:extLst>
          </a:blip>
          <a:srcRect/>
          <a:stretch>
            <a:fillRect/>
          </a:stretch>
        </p:blipFill>
        <p:spPr bwMode="auto">
          <a:xfrm>
            <a:off x="1194117" y="1648784"/>
            <a:ext cx="4825683" cy="5067300"/>
          </a:xfrm>
          <a:prstGeom prst="rect">
            <a:avLst/>
          </a:prstGeom>
          <a:noFill/>
          <a:ln>
            <a:noFill/>
          </a:ln>
        </p:spPr>
      </p:pic>
      <p:sp>
        <p:nvSpPr>
          <p:cNvPr id="2" name="Rectangle 1"/>
          <p:cNvSpPr/>
          <p:nvPr/>
        </p:nvSpPr>
        <p:spPr>
          <a:xfrm>
            <a:off x="4991743" y="2876678"/>
            <a:ext cx="6096000" cy="2246769"/>
          </a:xfrm>
          <a:prstGeom prst="rect">
            <a:avLst/>
          </a:prstGeom>
        </p:spPr>
        <p:txBody>
          <a:bodyPr>
            <a:spAutoFit/>
          </a:bodyPr>
          <a:lstStyle/>
          <a:p>
            <a:pPr algn="justLow">
              <a:lnSpc>
                <a:spcPct val="125000"/>
              </a:lnSpc>
            </a:pPr>
            <a:r>
              <a:rPr lang="ar-SA" sz="2800" b="1" dirty="0">
                <a:solidFill>
                  <a:srgbClr val="002060"/>
                </a:solidFill>
                <a:latin typeface="Sakkal Majalla" panose="02000000000000000000" pitchFamily="2" charset="-78"/>
                <a:cs typeface="Sakkal Majalla" panose="02000000000000000000" pitchFamily="2" charset="-78"/>
              </a:rPr>
              <a:t>قبل وصولك إلى المرحلة الأخيرة سوف تكون قد أنجزت معظم المادة، ولن تحتاج إلا إلى خُطْوَةٍ إكمال للمواد الناقصة والتي لم تتطرق لها والى إكمال خريطتك الذهنية </a:t>
            </a:r>
            <a:r>
              <a:rPr lang="ar-SA" sz="2800" b="1" dirty="0" err="1">
                <a:solidFill>
                  <a:srgbClr val="002060"/>
                </a:solidFill>
                <a:latin typeface="Sakkal Majalla" panose="02000000000000000000" pitchFamily="2" charset="-78"/>
                <a:cs typeface="Sakkal Majalla" panose="02000000000000000000" pitchFamily="2" charset="-78"/>
              </a:rPr>
              <a:t>بتفنيشاتها</a:t>
            </a:r>
            <a:r>
              <a:rPr lang="ar-SA" sz="2800" b="1" dirty="0">
                <a:solidFill>
                  <a:srgbClr val="002060"/>
                </a:solidFill>
                <a:latin typeface="Sakkal Majalla" panose="02000000000000000000" pitchFamily="2" charset="-78"/>
                <a:cs typeface="Sakkal Majalla" panose="02000000000000000000" pitchFamily="2" charset="-78"/>
              </a:rPr>
              <a:t> النِّهَائِيَّةِ</a:t>
            </a:r>
            <a:endParaRPr lang="ar-EG" sz="28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2076460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par>
                                <p:cTn id="26" presetID="14" presetClass="entr" presetSubtype="1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flipH="1">
            <a:off x="388357" y="1987897"/>
            <a:ext cx="8051885" cy="411536"/>
            <a:chOff x="4032264" y="1703084"/>
            <a:chExt cx="8051885" cy="411536"/>
          </a:xfrm>
        </p:grpSpPr>
        <p:sp>
          <p:nvSpPr>
            <p:cNvPr id="6" name="Freeform: Shape 5">
              <a:extLst>
                <a:ext uri="{FF2B5EF4-FFF2-40B4-BE49-F238E27FC236}">
                  <a16:creationId xmlns:a16="http://schemas.microsoft.com/office/drawing/2014/main" id="{230D4B19-68A0-4C8A-AF59-DFEE3853A8F7}"/>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7" name="Inhaltsplatzhalter 4">
              <a:extLst>
                <a:ext uri="{FF2B5EF4-FFF2-40B4-BE49-F238E27FC236}">
                  <a16:creationId xmlns:a16="http://schemas.microsoft.com/office/drawing/2014/main" id="{2E9D6F7F-7648-494D-8388-8AB841B21542}"/>
                </a:ext>
              </a:extLst>
            </p:cNvPr>
            <p:cNvSpPr txBox="1">
              <a:spLocks/>
            </p:cNvSpPr>
            <p:nvPr/>
          </p:nvSpPr>
          <p:spPr>
            <a:xfrm>
              <a:off x="4410395" y="1745288"/>
              <a:ext cx="7673754"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كَافِئْ نَفْسَكَ عَلَى التزامك بإنجاز المَادَّةِ في الوَقْتِ المُخَصَّصِ لها</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8" name="Group 7"/>
          <p:cNvGrpSpPr/>
          <p:nvPr/>
        </p:nvGrpSpPr>
        <p:grpSpPr>
          <a:xfrm flipH="1">
            <a:off x="2308425" y="2935445"/>
            <a:ext cx="6109869" cy="369332"/>
            <a:chOff x="4054212" y="2650632"/>
            <a:chExt cx="6109869" cy="369332"/>
          </a:xfrm>
        </p:grpSpPr>
        <p:sp>
          <p:nvSpPr>
            <p:cNvPr id="9" name="Freeform: Shape 6">
              <a:extLst>
                <a:ext uri="{FF2B5EF4-FFF2-40B4-BE49-F238E27FC236}">
                  <a16:creationId xmlns:a16="http://schemas.microsoft.com/office/drawing/2014/main" id="{127B1524-77FF-424E-B624-ECB4347C132A}"/>
                </a:ext>
              </a:extLst>
            </p:cNvPr>
            <p:cNvSpPr/>
            <p:nvPr/>
          </p:nvSpPr>
          <p:spPr>
            <a:xfrm>
              <a:off x="4054212" y="2679196"/>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0" name="Inhaltsplatzhalter 4">
              <a:extLst>
                <a:ext uri="{FF2B5EF4-FFF2-40B4-BE49-F238E27FC236}">
                  <a16:creationId xmlns:a16="http://schemas.microsoft.com/office/drawing/2014/main" id="{A5909EDE-089F-4187-AA57-BB40467F67BD}"/>
                </a:ext>
              </a:extLst>
            </p:cNvPr>
            <p:cNvSpPr txBox="1">
              <a:spLocks/>
            </p:cNvSpPr>
            <p:nvPr/>
          </p:nvSpPr>
          <p:spPr>
            <a:xfrm>
              <a:off x="4410395" y="2650632"/>
              <a:ext cx="5753686"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كَافِئْ نَفْسَكَ عَلَى انتهاجك نهجا جديدا إبداعيا في الدِّرَاسَةِ</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11" name="Group 10"/>
          <p:cNvGrpSpPr/>
          <p:nvPr/>
        </p:nvGrpSpPr>
        <p:grpSpPr>
          <a:xfrm flipH="1">
            <a:off x="627509" y="3776794"/>
            <a:ext cx="7790785" cy="369332"/>
            <a:chOff x="4054212" y="3491981"/>
            <a:chExt cx="7790785" cy="369332"/>
          </a:xfrm>
        </p:grpSpPr>
        <p:sp>
          <p:nvSpPr>
            <p:cNvPr id="12" name="Freeform: Shape 8">
              <a:extLst>
                <a:ext uri="{FF2B5EF4-FFF2-40B4-BE49-F238E27FC236}">
                  <a16:creationId xmlns:a16="http://schemas.microsoft.com/office/drawing/2014/main" id="{092FE15F-E837-4D10-9DBA-EB662BC797F8}"/>
                </a:ext>
              </a:extLst>
            </p:cNvPr>
            <p:cNvSpPr/>
            <p:nvPr/>
          </p:nvSpPr>
          <p:spPr>
            <a:xfrm>
              <a:off x="4054212" y="3548911"/>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3" name="Inhaltsplatzhalter 4">
              <a:extLst>
                <a:ext uri="{FF2B5EF4-FFF2-40B4-BE49-F238E27FC236}">
                  <a16:creationId xmlns:a16="http://schemas.microsoft.com/office/drawing/2014/main" id="{50F47F96-E1FE-4DE4-877B-934235BB007C}"/>
                </a:ext>
              </a:extLst>
            </p:cNvPr>
            <p:cNvSpPr txBox="1">
              <a:spLocks/>
            </p:cNvSpPr>
            <p:nvPr/>
          </p:nvSpPr>
          <p:spPr>
            <a:xfrm>
              <a:off x="4410395" y="3491981"/>
              <a:ext cx="7434602"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كَافِئْ نَفْسَكَ عَلَى جديتها وتفاعلها مع المَادَّةِ بالشكل الصحيح</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14" name="Group 13"/>
          <p:cNvGrpSpPr/>
          <p:nvPr/>
        </p:nvGrpSpPr>
        <p:grpSpPr>
          <a:xfrm flipH="1">
            <a:off x="451662" y="4467734"/>
            <a:ext cx="7966632" cy="738664"/>
            <a:chOff x="4054212" y="4182921"/>
            <a:chExt cx="7966632" cy="738664"/>
          </a:xfrm>
        </p:grpSpPr>
        <p:sp>
          <p:nvSpPr>
            <p:cNvPr id="15" name="Freeform: Shape 10">
              <a:extLst>
                <a:ext uri="{FF2B5EF4-FFF2-40B4-BE49-F238E27FC236}">
                  <a16:creationId xmlns:a16="http://schemas.microsoft.com/office/drawing/2014/main" id="{A30D1619-5336-441F-8635-75716AB56315}"/>
                </a:ext>
              </a:extLst>
            </p:cNvPr>
            <p:cNvSpPr/>
            <p:nvPr/>
          </p:nvSpPr>
          <p:spPr>
            <a:xfrm>
              <a:off x="4054212" y="439494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6" name="Inhaltsplatzhalter 4">
              <a:extLst>
                <a:ext uri="{FF2B5EF4-FFF2-40B4-BE49-F238E27FC236}">
                  <a16:creationId xmlns:a16="http://schemas.microsoft.com/office/drawing/2014/main" id="{8D3FE45E-7E02-4D03-9155-9FF05FCE871A}"/>
                </a:ext>
              </a:extLst>
            </p:cNvPr>
            <p:cNvSpPr txBox="1">
              <a:spLocks/>
            </p:cNvSpPr>
            <p:nvPr/>
          </p:nvSpPr>
          <p:spPr>
            <a:xfrm>
              <a:off x="4473700" y="4182921"/>
              <a:ext cx="7547144"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كَافِئْ نَفْسَكَ عَلَى الأجر الجزيل من رب العباد لإخلاصك في طلب العلم واحتساب تعبك عنده تعالى</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sp>
        <p:nvSpPr>
          <p:cNvPr id="17" name="Freeform: Shape 12">
            <a:extLst>
              <a:ext uri="{FF2B5EF4-FFF2-40B4-BE49-F238E27FC236}">
                <a16:creationId xmlns:a16="http://schemas.microsoft.com/office/drawing/2014/main" id="{560BFC3B-7C9A-454E-938A-4E59DE7679B9}"/>
              </a:ext>
            </a:extLst>
          </p:cNvPr>
          <p:cNvSpPr/>
          <p:nvPr/>
        </p:nvSpPr>
        <p:spPr>
          <a:xfrm flipH="1">
            <a:off x="8878972" y="2309254"/>
            <a:ext cx="3077662" cy="2978682"/>
          </a:xfrm>
          <a:custGeom>
            <a:avLst/>
            <a:gdLst>
              <a:gd name="connsiteX0" fmla="*/ 2753470 w 3652349"/>
              <a:gd name="connsiteY0" fmla="*/ 917823 h 3652349"/>
              <a:gd name="connsiteX1" fmla="*/ 2753470 w 3652349"/>
              <a:gd name="connsiteY1" fmla="*/ 2753470 h 3652349"/>
              <a:gd name="connsiteX2" fmla="*/ 917823 w 3652349"/>
              <a:gd name="connsiteY2" fmla="*/ 2753470 h 3652349"/>
              <a:gd name="connsiteX3" fmla="*/ 917823 w 3652349"/>
              <a:gd name="connsiteY3" fmla="*/ 917823 h 3652349"/>
              <a:gd name="connsiteX4" fmla="*/ 2753470 w 3652349"/>
              <a:gd name="connsiteY4" fmla="*/ 917823 h 365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2349" h="3652349">
                <a:moveTo>
                  <a:pt x="2753470" y="917823"/>
                </a:moveTo>
                <a:cubicBezTo>
                  <a:pt x="3260370" y="1424723"/>
                  <a:pt x="3260370" y="2246570"/>
                  <a:pt x="2753470" y="2753470"/>
                </a:cubicBezTo>
                <a:cubicBezTo>
                  <a:pt x="2246571" y="3260370"/>
                  <a:pt x="1424723" y="3260370"/>
                  <a:pt x="917823" y="2753470"/>
                </a:cubicBezTo>
                <a:cubicBezTo>
                  <a:pt x="410924" y="2246570"/>
                  <a:pt x="410924" y="1424723"/>
                  <a:pt x="917823" y="917823"/>
                </a:cubicBezTo>
                <a:cubicBezTo>
                  <a:pt x="1424723" y="410924"/>
                  <a:pt x="2246571" y="410924"/>
                  <a:pt x="2753470" y="917823"/>
                </a:cubicBezTo>
                <a:close/>
              </a:path>
            </a:pathLst>
          </a:custGeom>
          <a:solidFill>
            <a:srgbClr val="C1CED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grpSp>
        <p:nvGrpSpPr>
          <p:cNvPr id="18" name="Group 17"/>
          <p:cNvGrpSpPr/>
          <p:nvPr/>
        </p:nvGrpSpPr>
        <p:grpSpPr>
          <a:xfrm flipH="1">
            <a:off x="8603891" y="2030101"/>
            <a:ext cx="1586920" cy="1628967"/>
            <a:chOff x="3772733" y="1198357"/>
            <a:chExt cx="1883243" cy="1997379"/>
          </a:xfrm>
        </p:grpSpPr>
        <p:sp>
          <p:nvSpPr>
            <p:cNvPr id="19" name="Freeform: Shape 13">
              <a:extLst>
                <a:ext uri="{FF2B5EF4-FFF2-40B4-BE49-F238E27FC236}">
                  <a16:creationId xmlns:a16="http://schemas.microsoft.com/office/drawing/2014/main" id="{EC694EB6-29E0-436A-A78A-B792189D0482}"/>
                </a:ext>
              </a:extLst>
            </p:cNvPr>
            <p:cNvSpPr/>
            <p:nvPr/>
          </p:nvSpPr>
          <p:spPr>
            <a:xfrm>
              <a:off x="3772733" y="1198357"/>
              <a:ext cx="1883243" cy="1997379"/>
            </a:xfrm>
            <a:custGeom>
              <a:avLst/>
              <a:gdLst>
                <a:gd name="connsiteX0" fmla="*/ 0 w 1883242"/>
                <a:gd name="connsiteY0" fmla="*/ 2017923 h 1997378"/>
                <a:gd name="connsiteX1" fmla="*/ 1910065 w 1883242"/>
                <a:gd name="connsiteY1" fmla="*/ 2017923 h 1997378"/>
                <a:gd name="connsiteX2" fmla="*/ 0 w 1883242"/>
                <a:gd name="connsiteY2" fmla="*/ 0 h 1997378"/>
                <a:gd name="connsiteX3" fmla="*/ 0 w 1883242"/>
                <a:gd name="connsiteY3" fmla="*/ 2017923 h 1997378"/>
              </a:gdLst>
              <a:ahLst/>
              <a:cxnLst>
                <a:cxn ang="0">
                  <a:pos x="connsiteX0" y="connsiteY0"/>
                </a:cxn>
                <a:cxn ang="0">
                  <a:pos x="connsiteX1" y="connsiteY1"/>
                </a:cxn>
                <a:cxn ang="0">
                  <a:pos x="connsiteX2" y="connsiteY2"/>
                </a:cxn>
                <a:cxn ang="0">
                  <a:pos x="connsiteX3" y="connsiteY3"/>
                </a:cxn>
              </a:cxnLst>
              <a:rect l="l" t="t" r="r" b="b"/>
              <a:pathLst>
                <a:path w="1883242" h="1997378">
                  <a:moveTo>
                    <a:pt x="0" y="2017923"/>
                  </a:moveTo>
                  <a:lnTo>
                    <a:pt x="1910065" y="2017923"/>
                  </a:lnTo>
                  <a:cubicBezTo>
                    <a:pt x="1820183" y="980428"/>
                    <a:pt x="1022087" y="144667"/>
                    <a:pt x="0" y="0"/>
                  </a:cubicBezTo>
                  <a:lnTo>
                    <a:pt x="0" y="2017923"/>
                  </a:lnTo>
                  <a:close/>
                </a:path>
              </a:pathLst>
            </a:custGeom>
            <a:solidFill>
              <a:srgbClr val="FFA300"/>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0" name="Inhaltsplatzhalter 4">
              <a:extLst>
                <a:ext uri="{FF2B5EF4-FFF2-40B4-BE49-F238E27FC236}">
                  <a16:creationId xmlns:a16="http://schemas.microsoft.com/office/drawing/2014/main" id="{DFAD01B2-2EE8-4CD4-8655-CD0ADCD6CDEE}"/>
                </a:ext>
              </a:extLst>
            </p:cNvPr>
            <p:cNvSpPr txBox="1">
              <a:spLocks/>
            </p:cNvSpPr>
            <p:nvPr/>
          </p:nvSpPr>
          <p:spPr>
            <a:xfrm>
              <a:off x="4339204" y="2105507"/>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a:latin typeface="Sakkal Majalla" panose="02000000000000000000" pitchFamily="2" charset="-78"/>
                  <a:ea typeface="Roboto" pitchFamily="2" charset="0"/>
                  <a:cs typeface="Sakkal Majalla" panose="02000000000000000000" pitchFamily="2" charset="-78"/>
                </a:rPr>
                <a:t>4</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21" name="Group 20"/>
          <p:cNvGrpSpPr/>
          <p:nvPr/>
        </p:nvGrpSpPr>
        <p:grpSpPr>
          <a:xfrm flipH="1">
            <a:off x="8748157" y="3947860"/>
            <a:ext cx="1442654" cy="1442800"/>
            <a:chOff x="3772733" y="3549842"/>
            <a:chExt cx="1712039" cy="1769107"/>
          </a:xfrm>
        </p:grpSpPr>
        <p:sp>
          <p:nvSpPr>
            <p:cNvPr id="22" name="Freeform: Shape 21">
              <a:extLst>
                <a:ext uri="{FF2B5EF4-FFF2-40B4-BE49-F238E27FC236}">
                  <a16:creationId xmlns:a16="http://schemas.microsoft.com/office/drawing/2014/main" id="{5E723F08-C495-4A3F-9912-D0175C4A220F}"/>
                </a:ext>
              </a:extLst>
            </p:cNvPr>
            <p:cNvSpPr/>
            <p:nvPr/>
          </p:nvSpPr>
          <p:spPr>
            <a:xfrm>
              <a:off x="3772733" y="3549842"/>
              <a:ext cx="1712039" cy="1769107"/>
            </a:xfrm>
            <a:custGeom>
              <a:avLst/>
              <a:gdLst>
                <a:gd name="connsiteX0" fmla="*/ 0 w 1712038"/>
                <a:gd name="connsiteY0" fmla="*/ 0 h 1769106"/>
                <a:gd name="connsiteX1" fmla="*/ 0 w 1712038"/>
                <a:gd name="connsiteY1" fmla="*/ 1795643 h 1769106"/>
                <a:gd name="connsiteX2" fmla="*/ 1712325 w 1712038"/>
                <a:gd name="connsiteY2" fmla="*/ 0 h 1769106"/>
                <a:gd name="connsiteX3" fmla="*/ 0 w 1712038"/>
                <a:gd name="connsiteY3" fmla="*/ 0 h 1769106"/>
              </a:gdLst>
              <a:ahLst/>
              <a:cxnLst>
                <a:cxn ang="0">
                  <a:pos x="connsiteX0" y="connsiteY0"/>
                </a:cxn>
                <a:cxn ang="0">
                  <a:pos x="connsiteX1" y="connsiteY1"/>
                </a:cxn>
                <a:cxn ang="0">
                  <a:pos x="connsiteX2" y="connsiteY2"/>
                </a:cxn>
                <a:cxn ang="0">
                  <a:pos x="connsiteX3" y="connsiteY3"/>
                </a:cxn>
              </a:cxnLst>
              <a:rect l="l" t="t" r="r" b="b"/>
              <a:pathLst>
                <a:path w="1712038" h="1769106">
                  <a:moveTo>
                    <a:pt x="0" y="0"/>
                  </a:moveTo>
                  <a:lnTo>
                    <a:pt x="0" y="1795643"/>
                  </a:lnTo>
                  <a:cubicBezTo>
                    <a:pt x="911090" y="1666670"/>
                    <a:pt x="1625581" y="925072"/>
                    <a:pt x="1712325" y="0"/>
                  </a:cubicBezTo>
                  <a:lnTo>
                    <a:pt x="0" y="0"/>
                  </a:lnTo>
                  <a:close/>
                </a:path>
              </a:pathLst>
            </a:custGeom>
            <a:solidFill>
              <a:srgbClr val="00B59A"/>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3" name="Inhaltsplatzhalter 4">
              <a:extLst>
                <a:ext uri="{FF2B5EF4-FFF2-40B4-BE49-F238E27FC236}">
                  <a16:creationId xmlns:a16="http://schemas.microsoft.com/office/drawing/2014/main" id="{496F62AB-E87C-454A-8164-D51C912A3C63}"/>
                </a:ext>
              </a:extLst>
            </p:cNvPr>
            <p:cNvSpPr txBox="1">
              <a:spLocks/>
            </p:cNvSpPr>
            <p:nvPr/>
          </p:nvSpPr>
          <p:spPr>
            <a:xfrm>
              <a:off x="4263883" y="4115095"/>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a:latin typeface="Sakkal Majalla" panose="02000000000000000000" pitchFamily="2" charset="-78"/>
                  <a:ea typeface="Roboto" pitchFamily="2" charset="0"/>
                  <a:cs typeface="Sakkal Majalla" panose="02000000000000000000" pitchFamily="2" charset="-78"/>
                </a:rPr>
                <a:t>3</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24" name="Group 23"/>
          <p:cNvGrpSpPr/>
          <p:nvPr/>
        </p:nvGrpSpPr>
        <p:grpSpPr>
          <a:xfrm flipH="1">
            <a:off x="10589705" y="3947860"/>
            <a:ext cx="1346477" cy="1326445"/>
            <a:chOff x="1701451" y="3549842"/>
            <a:chExt cx="1597903" cy="1626437"/>
          </a:xfrm>
        </p:grpSpPr>
        <p:sp>
          <p:nvSpPr>
            <p:cNvPr id="25" name="Freeform: Shape 20">
              <a:extLst>
                <a:ext uri="{FF2B5EF4-FFF2-40B4-BE49-F238E27FC236}">
                  <a16:creationId xmlns:a16="http://schemas.microsoft.com/office/drawing/2014/main" id="{EE43360A-A3F1-4829-B925-BC50EC898B86}"/>
                </a:ext>
              </a:extLst>
            </p:cNvPr>
            <p:cNvSpPr/>
            <p:nvPr/>
          </p:nvSpPr>
          <p:spPr>
            <a:xfrm>
              <a:off x="1701451" y="3549842"/>
              <a:ext cx="1597903" cy="1626437"/>
            </a:xfrm>
            <a:custGeom>
              <a:avLst/>
              <a:gdLst>
                <a:gd name="connsiteX0" fmla="*/ 1625010 w 1597902"/>
                <a:gd name="connsiteY0" fmla="*/ 0 h 1626436"/>
                <a:gd name="connsiteX1" fmla="*/ 0 w 1597902"/>
                <a:gd name="connsiteY1" fmla="*/ 0 h 1626436"/>
                <a:gd name="connsiteX2" fmla="*/ 542146 w 1597902"/>
                <a:gd name="connsiteY2" fmla="*/ 1131658 h 1626436"/>
                <a:gd name="connsiteX3" fmla="*/ 1625010 w 1597902"/>
                <a:gd name="connsiteY3" fmla="*/ 1636709 h 1626436"/>
                <a:gd name="connsiteX4" fmla="*/ 1625010 w 1597902"/>
                <a:gd name="connsiteY4" fmla="*/ 0 h 162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902" h="1626436">
                  <a:moveTo>
                    <a:pt x="1625010" y="0"/>
                  </a:moveTo>
                  <a:lnTo>
                    <a:pt x="0" y="0"/>
                  </a:lnTo>
                  <a:cubicBezTo>
                    <a:pt x="41374" y="442277"/>
                    <a:pt x="240827" y="838614"/>
                    <a:pt x="542146" y="1131658"/>
                  </a:cubicBezTo>
                  <a:cubicBezTo>
                    <a:pt x="828056" y="1409864"/>
                    <a:pt x="1205561" y="1594479"/>
                    <a:pt x="1625010" y="1636709"/>
                  </a:cubicBezTo>
                  <a:lnTo>
                    <a:pt x="1625010" y="0"/>
                  </a:lnTo>
                  <a:close/>
                </a:path>
              </a:pathLst>
            </a:custGeom>
            <a:solidFill>
              <a:srgbClr val="F22C35"/>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6" name="Inhaltsplatzhalter 4">
              <a:extLst>
                <a:ext uri="{FF2B5EF4-FFF2-40B4-BE49-F238E27FC236}">
                  <a16:creationId xmlns:a16="http://schemas.microsoft.com/office/drawing/2014/main" id="{3EE9AA4D-5D9A-4E78-BF9B-8C1531972034}"/>
                </a:ext>
              </a:extLst>
            </p:cNvPr>
            <p:cNvSpPr txBox="1">
              <a:spLocks/>
            </p:cNvSpPr>
            <p:nvPr/>
          </p:nvSpPr>
          <p:spPr>
            <a:xfrm>
              <a:off x="2280035" y="4035703"/>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a:latin typeface="Sakkal Majalla" panose="02000000000000000000" pitchFamily="2" charset="-78"/>
                  <a:ea typeface="Roboto Light" panose="02000000000000000000" pitchFamily="2" charset="0"/>
                  <a:cs typeface="Sakkal Majalla" panose="02000000000000000000" pitchFamily="2" charset="-78"/>
                </a:rPr>
                <a:t>2</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27" name="Group 26"/>
          <p:cNvGrpSpPr/>
          <p:nvPr/>
        </p:nvGrpSpPr>
        <p:grpSpPr>
          <a:xfrm flipH="1">
            <a:off x="10582732" y="2479929"/>
            <a:ext cx="1202212" cy="1186819"/>
            <a:chOff x="1880930" y="1749919"/>
            <a:chExt cx="1426699" cy="1455233"/>
          </a:xfrm>
        </p:grpSpPr>
        <p:sp>
          <p:nvSpPr>
            <p:cNvPr id="28" name="Freeform: Shape 45">
              <a:extLst>
                <a:ext uri="{FF2B5EF4-FFF2-40B4-BE49-F238E27FC236}">
                  <a16:creationId xmlns:a16="http://schemas.microsoft.com/office/drawing/2014/main" id="{742D3A5D-3EDA-4478-A0FA-03FCF8F4F0C0}"/>
                </a:ext>
              </a:extLst>
            </p:cNvPr>
            <p:cNvSpPr/>
            <p:nvPr/>
          </p:nvSpPr>
          <p:spPr>
            <a:xfrm>
              <a:off x="1880930" y="1749919"/>
              <a:ext cx="1426699" cy="1455233"/>
            </a:xfrm>
            <a:custGeom>
              <a:avLst/>
              <a:gdLst>
                <a:gd name="connsiteX0" fmla="*/ 1445532 w 1426699"/>
                <a:gd name="connsiteY0" fmla="*/ 0 h 1455232"/>
                <a:gd name="connsiteX1" fmla="*/ 0 w 1426699"/>
                <a:gd name="connsiteY1" fmla="*/ 1466361 h 1455232"/>
                <a:gd name="connsiteX2" fmla="*/ 1445532 w 1426699"/>
                <a:gd name="connsiteY2" fmla="*/ 1466361 h 1455232"/>
                <a:gd name="connsiteX3" fmla="*/ 1445532 w 1426699"/>
                <a:gd name="connsiteY3" fmla="*/ 0 h 1455232"/>
              </a:gdLst>
              <a:ahLst/>
              <a:cxnLst>
                <a:cxn ang="0">
                  <a:pos x="connsiteX0" y="connsiteY0"/>
                </a:cxn>
                <a:cxn ang="0">
                  <a:pos x="connsiteX1" y="connsiteY1"/>
                </a:cxn>
                <a:cxn ang="0">
                  <a:pos x="connsiteX2" y="connsiteY2"/>
                </a:cxn>
                <a:cxn ang="0">
                  <a:pos x="connsiteX3" y="connsiteY3"/>
                </a:cxn>
              </a:cxnLst>
              <a:rect l="l" t="t" r="r" b="b"/>
              <a:pathLst>
                <a:path w="1426699" h="1455232">
                  <a:moveTo>
                    <a:pt x="1445532" y="0"/>
                  </a:moveTo>
                  <a:cubicBezTo>
                    <a:pt x="677111" y="77327"/>
                    <a:pt x="66770" y="693661"/>
                    <a:pt x="0" y="1466361"/>
                  </a:cubicBezTo>
                  <a:lnTo>
                    <a:pt x="1445532" y="1466361"/>
                  </a:lnTo>
                  <a:lnTo>
                    <a:pt x="1445532" y="0"/>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29" name="Inhaltsplatzhalter 4">
              <a:extLst>
                <a:ext uri="{FF2B5EF4-FFF2-40B4-BE49-F238E27FC236}">
                  <a16:creationId xmlns:a16="http://schemas.microsoft.com/office/drawing/2014/main" id="{0B28DAB8-0932-42B2-9E07-22B1D34CB0D7}"/>
                </a:ext>
              </a:extLst>
            </p:cNvPr>
            <p:cNvSpPr txBox="1">
              <a:spLocks/>
            </p:cNvSpPr>
            <p:nvPr/>
          </p:nvSpPr>
          <p:spPr>
            <a:xfrm>
              <a:off x="2304731" y="2320949"/>
              <a:ext cx="579096" cy="45286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EG" sz="2400" b="1" dirty="0">
                  <a:latin typeface="Sakkal Majalla" panose="02000000000000000000" pitchFamily="2" charset="-78"/>
                  <a:ea typeface="Roboto" pitchFamily="2" charset="0"/>
                  <a:cs typeface="Sakkal Majalla" panose="02000000000000000000" pitchFamily="2" charset="-78"/>
                </a:rPr>
                <a:t>1</a:t>
              </a:r>
              <a:endParaRPr lang="en-US" sz="2400"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30" name="Group 29"/>
          <p:cNvGrpSpPr/>
          <p:nvPr/>
        </p:nvGrpSpPr>
        <p:grpSpPr>
          <a:xfrm flipH="1">
            <a:off x="9612359" y="3079156"/>
            <a:ext cx="1548877" cy="1442800"/>
            <a:chOff x="2621101" y="2484669"/>
            <a:chExt cx="1838096" cy="1769107"/>
          </a:xfrm>
        </p:grpSpPr>
        <p:sp>
          <p:nvSpPr>
            <p:cNvPr id="31" name="Freeform: Shape 46">
              <a:extLst>
                <a:ext uri="{FF2B5EF4-FFF2-40B4-BE49-F238E27FC236}">
                  <a16:creationId xmlns:a16="http://schemas.microsoft.com/office/drawing/2014/main" id="{4934978A-5F2D-42A9-ACC3-E1FF3511D0B6}"/>
                </a:ext>
              </a:extLst>
            </p:cNvPr>
            <p:cNvSpPr/>
            <p:nvPr/>
          </p:nvSpPr>
          <p:spPr>
            <a:xfrm>
              <a:off x="2621101" y="2484669"/>
              <a:ext cx="1769107" cy="1769107"/>
            </a:xfrm>
            <a:custGeom>
              <a:avLst/>
              <a:gdLst>
                <a:gd name="connsiteX0" fmla="*/ 1783374 w 1769106"/>
                <a:gd name="connsiteY0" fmla="*/ 891687 h 1769106"/>
                <a:gd name="connsiteX1" fmla="*/ 891687 w 1769106"/>
                <a:gd name="connsiteY1" fmla="*/ 1783374 h 1769106"/>
                <a:gd name="connsiteX2" fmla="*/ 0 w 1769106"/>
                <a:gd name="connsiteY2" fmla="*/ 891687 h 1769106"/>
                <a:gd name="connsiteX3" fmla="*/ 891687 w 1769106"/>
                <a:gd name="connsiteY3" fmla="*/ 0 h 1769106"/>
                <a:gd name="connsiteX4" fmla="*/ 1783374 w 1769106"/>
                <a:gd name="connsiteY4" fmla="*/ 891687 h 176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06" h="1769106">
                  <a:moveTo>
                    <a:pt x="1783374" y="891687"/>
                  </a:moveTo>
                  <a:cubicBezTo>
                    <a:pt x="1783374" y="1384152"/>
                    <a:pt x="1384152" y="1783374"/>
                    <a:pt x="891687" y="1783374"/>
                  </a:cubicBezTo>
                  <a:cubicBezTo>
                    <a:pt x="399222" y="1783374"/>
                    <a:pt x="0" y="1384152"/>
                    <a:pt x="0" y="891687"/>
                  </a:cubicBezTo>
                  <a:cubicBezTo>
                    <a:pt x="0" y="399222"/>
                    <a:pt x="399222" y="0"/>
                    <a:pt x="891687" y="0"/>
                  </a:cubicBezTo>
                  <a:cubicBezTo>
                    <a:pt x="1384152" y="0"/>
                    <a:pt x="1783374" y="399222"/>
                    <a:pt x="1783374" y="891687"/>
                  </a:cubicBezTo>
                  <a:close/>
                </a:path>
              </a:pathLst>
            </a:custGeom>
            <a:solidFill>
              <a:schemeClr val="bg1"/>
            </a:solidFill>
            <a:ln w="28513" cap="flat">
              <a:noFill/>
              <a:prstDash val="solid"/>
              <a:miter/>
            </a:ln>
            <a:effectLst>
              <a:outerShdw blurRad="63500" sx="102000" sy="102000" algn="ctr" rotWithShape="0">
                <a:prstClr val="black">
                  <a:alpha val="40000"/>
                </a:prstClr>
              </a:outerShdw>
            </a:effectLst>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32" name="Rectangle 31">
              <a:extLst>
                <a:ext uri="{FF2B5EF4-FFF2-40B4-BE49-F238E27FC236}">
                  <a16:creationId xmlns:a16="http://schemas.microsoft.com/office/drawing/2014/main" id="{21050DEC-4CC9-41D8-92D0-E82789CFB4C1}"/>
                </a:ext>
              </a:extLst>
            </p:cNvPr>
            <p:cNvSpPr/>
            <p:nvPr/>
          </p:nvSpPr>
          <p:spPr>
            <a:xfrm>
              <a:off x="2645760" y="2737601"/>
              <a:ext cx="1813437" cy="1169890"/>
            </a:xfrm>
            <a:prstGeom prst="rect">
              <a:avLst/>
            </a:prstGeom>
          </p:spPr>
          <p:txBody>
            <a:bodyPr wrap="square">
              <a:spAutoFit/>
            </a:bodyPr>
            <a:lstStyle/>
            <a:p>
              <a:pPr algn="ctr">
                <a:spcAft>
                  <a:spcPts val="1200"/>
                </a:spcAft>
              </a:pPr>
              <a:r>
                <a:rPr lang="ar-EG" sz="2800" b="1" dirty="0">
                  <a:solidFill>
                    <a:srgbClr val="C00000"/>
                  </a:solidFill>
                  <a:latin typeface="Sakkal Majalla" panose="02000000000000000000" pitchFamily="2" charset="-78"/>
                  <a:ea typeface="Roboto" pitchFamily="2" charset="0"/>
                  <a:cs typeface="Sakkal Majalla" panose="02000000000000000000" pitchFamily="2" charset="-78"/>
                </a:rPr>
                <a:t>وفي النهاية قُمْ بالاحتفال</a:t>
              </a:r>
            </a:p>
          </p:txBody>
        </p:sp>
      </p:grpSp>
    </p:spTree>
    <p:extLst>
      <p:ext uri="{BB962C8B-B14F-4D97-AF65-F5344CB8AC3E}">
        <p14:creationId xmlns:p14="http://schemas.microsoft.com/office/powerpoint/2010/main" val="25756108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par>
                                <p:cTn id="20" presetID="16" presetClass="entr" presetSubtype="2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par>
                                <p:cTn id="28" presetID="16" presetClass="entr" presetSubtype="2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par>
                                <p:cTn id="36" presetID="16" presetClass="entr" presetSubtype="2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par>
                                <p:cTn id="44" presetID="16" presetClass="entr" presetSubtype="21"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arn(inVertical)">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كيف تراجع ما حفظت؟</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116768674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تراجع ما حفظت؟</a:t>
            </a:r>
          </a:p>
        </p:txBody>
      </p:sp>
      <p:grpSp>
        <p:nvGrpSpPr>
          <p:cNvPr id="6" name="Group 5"/>
          <p:cNvGrpSpPr/>
          <p:nvPr/>
        </p:nvGrpSpPr>
        <p:grpSpPr>
          <a:xfrm>
            <a:off x="419101" y="1152534"/>
            <a:ext cx="11396662" cy="2157413"/>
            <a:chOff x="419100" y="1385887"/>
            <a:chExt cx="11396662" cy="2157413"/>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5801" y="1385887"/>
              <a:ext cx="1609961" cy="2157413"/>
            </a:xfrm>
            <a:prstGeom prst="rect">
              <a:avLst/>
            </a:prstGeom>
          </p:spPr>
        </p:pic>
        <p:sp>
          <p:nvSpPr>
            <p:cNvPr id="5" name="Rectangle 4"/>
            <p:cNvSpPr/>
            <p:nvPr/>
          </p:nvSpPr>
          <p:spPr>
            <a:xfrm>
              <a:off x="419100" y="1725929"/>
              <a:ext cx="9786701"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عَمَلِيَّة المُرَاجَعَةِ وتثبيت المَعْلُومَات عَمَلِيَّة مهمة جدا... تضاهي بأهميتها عَمَلِيَّة الدِّرَاسَةِ والاستذكار نفسها... </a:t>
              </a:r>
              <a:r>
                <a:rPr lang="ar-SA" sz="2400" b="1" dirty="0">
                  <a:latin typeface="Calibri" panose="020F0502020204030204" pitchFamily="34" charset="0"/>
                  <a:ea typeface="Calibri" panose="020F0502020204030204" pitchFamily="34" charset="0"/>
                  <a:cs typeface="Sakkal Majalla" panose="02000000000000000000" pitchFamily="2" charset="-78"/>
                </a:rPr>
                <a:t>فلولا المُرَاجَعَةُ لما استطعت الحفاظ إلا على 20% من المَادَّةِ المدروسة والدليل أَنَّهُ بالاستناد إلى التجارب والملاحظات تبين أَنَّ عَمَلِيَّة الاستعادة بعد أي فترة تَعَلُّمٍ تمر بمرحلتين: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7" name="Group 6"/>
          <p:cNvGrpSpPr/>
          <p:nvPr/>
        </p:nvGrpSpPr>
        <p:grpSpPr>
          <a:xfrm flipH="1">
            <a:off x="1931225" y="3190892"/>
            <a:ext cx="8084076" cy="369332"/>
            <a:chOff x="4032264" y="1676159"/>
            <a:chExt cx="8084076" cy="369332"/>
          </a:xfrm>
        </p:grpSpPr>
        <p:sp>
          <p:nvSpPr>
            <p:cNvPr id="8" name="Freeform: Shape 5">
              <a:extLst>
                <a:ext uri="{FF2B5EF4-FFF2-40B4-BE49-F238E27FC236}">
                  <a16:creationId xmlns:a16="http://schemas.microsoft.com/office/drawing/2014/main" id="{230D4B19-68A0-4C8A-AF59-DFEE3853A8F7}"/>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9" name="Inhaltsplatzhalter 4">
              <a:extLst>
                <a:ext uri="{FF2B5EF4-FFF2-40B4-BE49-F238E27FC236}">
                  <a16:creationId xmlns:a16="http://schemas.microsoft.com/office/drawing/2014/main" id="{2E9D6F7F-7648-494D-8388-8AB841B21542}"/>
                </a:ext>
              </a:extLst>
            </p:cNvPr>
            <p:cNvSpPr txBox="1">
              <a:spLocks/>
            </p:cNvSpPr>
            <p:nvPr/>
          </p:nvSpPr>
          <p:spPr>
            <a:xfrm>
              <a:off x="4442586" y="1676159"/>
              <a:ext cx="7673754"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ارتفاع في منحنى الذاكرة (طفرة) في السَّاعَاتِ الأولى بعد عَمَلِيَّة التَّعَلُّمِ</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10" name="Group 9"/>
          <p:cNvGrpSpPr/>
          <p:nvPr/>
        </p:nvGrpSpPr>
        <p:grpSpPr>
          <a:xfrm flipH="1">
            <a:off x="4019549" y="3657595"/>
            <a:ext cx="5995752" cy="369332"/>
            <a:chOff x="4032264" y="1618154"/>
            <a:chExt cx="5995752" cy="369332"/>
          </a:xfrm>
        </p:grpSpPr>
        <p:sp>
          <p:nvSpPr>
            <p:cNvPr id="11" name="Freeform: Shape 5">
              <a:extLst>
                <a:ext uri="{FF2B5EF4-FFF2-40B4-BE49-F238E27FC236}">
                  <a16:creationId xmlns:a16="http://schemas.microsoft.com/office/drawing/2014/main" id="{230D4B19-68A0-4C8A-AF59-DFEE3853A8F7}"/>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endParaRPr lang="en-US" sz="2400">
                <a:latin typeface="Sakkal Majalla" panose="02000000000000000000" pitchFamily="2" charset="-78"/>
                <a:cs typeface="Sakkal Majalla" panose="02000000000000000000" pitchFamily="2" charset="-78"/>
              </a:endParaRPr>
            </a:p>
          </p:txBody>
        </p:sp>
        <p:sp>
          <p:nvSpPr>
            <p:cNvPr id="12" name="Inhaltsplatzhalter 4">
              <a:extLst>
                <a:ext uri="{FF2B5EF4-FFF2-40B4-BE49-F238E27FC236}">
                  <a16:creationId xmlns:a16="http://schemas.microsoft.com/office/drawing/2014/main" id="{2E9D6F7F-7648-494D-8388-8AB841B21542}"/>
                </a:ext>
              </a:extLst>
            </p:cNvPr>
            <p:cNvSpPr txBox="1">
              <a:spLocks/>
            </p:cNvSpPr>
            <p:nvPr/>
          </p:nvSpPr>
          <p:spPr>
            <a:xfrm>
              <a:off x="4442587" y="1618154"/>
              <a:ext cx="5585429"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lnSpc>
                  <a:spcPct val="100000"/>
                </a:lnSpc>
                <a:spcAft>
                  <a:spcPts val="1200"/>
                </a:spcAft>
                <a:buNone/>
              </a:pPr>
              <a:r>
                <a:rPr lang="ar-EG" sz="2400" b="1" dirty="0">
                  <a:solidFill>
                    <a:srgbClr val="002060"/>
                  </a:solidFill>
                  <a:latin typeface="Sakkal Majalla" panose="02000000000000000000" pitchFamily="2" charset="-78"/>
                  <a:ea typeface="Roboto" pitchFamily="2" charset="0"/>
                  <a:cs typeface="Sakkal Majalla" panose="02000000000000000000" pitchFamily="2" charset="-78"/>
                </a:rPr>
                <a:t>انخفاض شديد بعدها، والرسم يوضح ما نقصد</a:t>
              </a:r>
              <a:endParaRPr lang="en-ZA" sz="2400" b="1" dirty="0">
                <a:solidFill>
                  <a:srgbClr val="002060"/>
                </a:solidFill>
                <a:latin typeface="Sakkal Majalla" panose="02000000000000000000" pitchFamily="2" charset="-78"/>
                <a:ea typeface="Roboto" pitchFamily="2" charset="0"/>
                <a:cs typeface="Sakkal Majalla" panose="02000000000000000000" pitchFamily="2" charset="-78"/>
              </a:endParaRPr>
            </a:p>
          </p:txBody>
        </p:sp>
      </p:grpSp>
      <p:grpSp>
        <p:nvGrpSpPr>
          <p:cNvPr id="13" name="Group 12"/>
          <p:cNvGrpSpPr/>
          <p:nvPr/>
        </p:nvGrpSpPr>
        <p:grpSpPr>
          <a:xfrm>
            <a:off x="1931225" y="4026927"/>
            <a:ext cx="4450525" cy="2516064"/>
            <a:chOff x="0" y="99510"/>
            <a:chExt cx="3141817" cy="1802656"/>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5347" y="434590"/>
              <a:ext cx="2236470" cy="1240155"/>
            </a:xfrm>
            <a:prstGeom prst="rect">
              <a:avLst/>
            </a:prstGeom>
            <a:noFill/>
            <a:ln>
              <a:noFill/>
            </a:ln>
          </p:spPr>
        </p:pic>
        <p:sp>
          <p:nvSpPr>
            <p:cNvPr id="15" name="Text Box 124"/>
            <p:cNvSpPr txBox="1"/>
            <p:nvPr/>
          </p:nvSpPr>
          <p:spPr>
            <a:xfrm>
              <a:off x="0" y="99510"/>
              <a:ext cx="1873476" cy="434566"/>
            </a:xfrm>
            <a:prstGeom prst="rect">
              <a:avLst/>
            </a:prstGeom>
            <a:solidFill>
              <a:sysClr val="window" lastClr="FFFFFF"/>
            </a:solidFill>
            <a:ln w="6350">
              <a:noFill/>
            </a:ln>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المقدار الذي تم تذكره</a:t>
              </a:r>
              <a:endParaRPr kumimoji="0" lang="en-US" sz="16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6" name="Text Box 454"/>
            <p:cNvSpPr txBox="1"/>
            <p:nvPr/>
          </p:nvSpPr>
          <p:spPr>
            <a:xfrm>
              <a:off x="663096" y="1467600"/>
              <a:ext cx="1873476" cy="434566"/>
            </a:xfrm>
            <a:prstGeom prst="rect">
              <a:avLst/>
            </a:prstGeom>
            <a:noFill/>
            <a:ln w="6350">
              <a:noFill/>
            </a:ln>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الزمن </a:t>
              </a:r>
              <a:r>
                <a:rPr kumimoji="0" lang="ar-SA" sz="2400" b="1" i="0" u="none" strike="noStrike" kern="0" cap="none" spc="0" normalizeH="0" baseline="0" noProof="0" dirty="0" err="1">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المنقضي</a:t>
              </a:r>
              <a:endParaRPr kumimoji="0" lang="en-US" sz="16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7" name="Rectangle 16"/>
          <p:cNvSpPr/>
          <p:nvPr/>
        </p:nvSpPr>
        <p:spPr>
          <a:xfrm>
            <a:off x="4797720" y="4900564"/>
            <a:ext cx="6635151" cy="517065"/>
          </a:xfrm>
          <a:prstGeom prst="rect">
            <a:avLst/>
          </a:prstGeom>
        </p:spPr>
        <p:txBody>
          <a:bodyPr wrap="none">
            <a:spAutoFit/>
          </a:bodyPr>
          <a:lstStyle/>
          <a:p>
            <a:pPr algn="ctr">
              <a:lnSpc>
                <a:spcPct val="115000"/>
              </a:lnSpc>
              <a:spcAft>
                <a:spcPts val="800"/>
              </a:spcAft>
            </a:pPr>
            <a:r>
              <a:rPr lang="ar-SA"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الشكل يوضح ارتفاع مستوى الذاكرة بعد الدِّرَاسَةِ وقبل أَنْ ينحدر بشدة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97884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تراجع ما حفظت؟</a:t>
            </a:r>
          </a:p>
        </p:txBody>
      </p:sp>
      <p:grpSp>
        <p:nvGrpSpPr>
          <p:cNvPr id="5" name="Group 4"/>
          <p:cNvGrpSpPr/>
          <p:nvPr/>
        </p:nvGrpSpPr>
        <p:grpSpPr>
          <a:xfrm>
            <a:off x="8100968" y="2827623"/>
            <a:ext cx="3855666" cy="2282682"/>
            <a:chOff x="5536276" y="1793179"/>
            <a:chExt cx="5794609" cy="3640974"/>
          </a:xfrm>
        </p:grpSpPr>
        <p:pic>
          <p:nvPicPr>
            <p:cNvPr id="6" name="Picture 5"/>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r="-2663"/>
            <a:stretch/>
          </p:blipFill>
          <p:spPr>
            <a:xfrm flipH="1">
              <a:off x="5536276" y="1793179"/>
              <a:ext cx="5794609" cy="3640974"/>
            </a:xfrm>
            <a:prstGeom prst="rect">
              <a:avLst/>
            </a:prstGeom>
          </p:spPr>
        </p:pic>
        <p:sp>
          <p:nvSpPr>
            <p:cNvPr id="7" name="Rectangle 6"/>
            <p:cNvSpPr/>
            <p:nvPr/>
          </p:nvSpPr>
          <p:spPr>
            <a:xfrm>
              <a:off x="8353980" y="2558102"/>
              <a:ext cx="2421566" cy="1718208"/>
            </a:xfrm>
            <a:prstGeom prst="rect">
              <a:avLst/>
            </a:prstGeom>
          </p:spPr>
          <p:txBody>
            <a:bodyPr wrap="square">
              <a:spAutoFit/>
            </a:bodyPr>
            <a:lstStyle/>
            <a:p>
              <a:pPr algn="ctr"/>
              <a:r>
                <a:rPr lang="ar-EG" sz="3200" b="1" dirty="0">
                  <a:solidFill>
                    <a:prstClr val="white"/>
                  </a:solidFill>
                  <a:cs typeface="Sakkal Majalla" panose="02000000000000000000" pitchFamily="2" charset="-78"/>
                </a:rPr>
                <a:t>لماذا يحدث ذلك؟ </a:t>
              </a:r>
            </a:p>
          </p:txBody>
        </p:sp>
      </p:grpSp>
      <p:sp>
        <p:nvSpPr>
          <p:cNvPr id="8" name="Rectangle 7"/>
          <p:cNvSpPr/>
          <p:nvPr/>
        </p:nvSpPr>
        <p:spPr>
          <a:xfrm>
            <a:off x="209550" y="2273508"/>
            <a:ext cx="8839200" cy="1015663"/>
          </a:xfrm>
          <a:prstGeom prst="rect">
            <a:avLst/>
          </a:prstGeom>
        </p:spPr>
        <p:txBody>
          <a:bodyPr wrap="square">
            <a:spAutoFit/>
          </a:bodyPr>
          <a:lstStyle/>
          <a:p>
            <a:pPr algn="justLow">
              <a:lnSpc>
                <a:spcPct val="125000"/>
              </a:lnSpc>
            </a:pPr>
            <a:r>
              <a:rPr lang="ar-EG" sz="2400" b="1" dirty="0">
                <a:solidFill>
                  <a:srgbClr val="002060"/>
                </a:solidFill>
                <a:cs typeface="Sakkal Majalla" panose="02000000000000000000" pitchFamily="2" charset="-78"/>
              </a:rPr>
              <a:t>لحظة انتهاء عَمَلِيَّة التَّعَلُّمِ يرتفع المنحنى بشكل واضح لعدة دقائق لأَنَّ المخ لم يتسنى له الوَقْتِ الكافي لدمج أو توجيه المَعْلُومَات الجديدة التي استوعبها للتو</a:t>
            </a:r>
          </a:p>
        </p:txBody>
      </p:sp>
      <p:sp>
        <p:nvSpPr>
          <p:cNvPr id="9" name="Rectangle 8"/>
          <p:cNvSpPr/>
          <p:nvPr/>
        </p:nvSpPr>
        <p:spPr>
          <a:xfrm>
            <a:off x="209550" y="3425878"/>
            <a:ext cx="8100968" cy="1015663"/>
          </a:xfrm>
          <a:prstGeom prst="rect">
            <a:avLst/>
          </a:prstGeom>
        </p:spPr>
        <p:txBody>
          <a:bodyPr wrap="square">
            <a:spAutoFit/>
          </a:bodyPr>
          <a:lstStyle/>
          <a:p>
            <a:pPr algn="justLow">
              <a:lnSpc>
                <a:spcPct val="125000"/>
              </a:lnSpc>
            </a:pPr>
            <a:r>
              <a:rPr lang="ar-EG" sz="2400" b="1" dirty="0">
                <a:solidFill>
                  <a:srgbClr val="002060"/>
                </a:solidFill>
                <a:cs typeface="Sakkal Majalla" panose="02000000000000000000" pitchFamily="2" charset="-78"/>
              </a:rPr>
              <a:t>أما بعد ذلك بقليل يبدأ المنحنى بالانحدار الشديد وبعد تقريبا 24 سَاعَةٍ من عَمَلِيَّة التَّعَلُّمِ تفقد الذاكرة 80% من المَعْلُومَات المدخلة فيها وهَذِهِ المعلومة مخيفة بعض الشيء</a:t>
            </a:r>
          </a:p>
        </p:txBody>
      </p:sp>
      <p:sp>
        <p:nvSpPr>
          <p:cNvPr id="10" name="Rectangle 9"/>
          <p:cNvSpPr/>
          <p:nvPr/>
        </p:nvSpPr>
        <p:spPr>
          <a:xfrm>
            <a:off x="209550" y="4429024"/>
            <a:ext cx="8839200" cy="1015663"/>
          </a:xfrm>
          <a:prstGeom prst="rect">
            <a:avLst/>
          </a:prstGeom>
        </p:spPr>
        <p:txBody>
          <a:bodyPr wrap="square">
            <a:spAutoFit/>
          </a:bodyPr>
          <a:lstStyle/>
          <a:p>
            <a:pPr algn="justLow">
              <a:lnSpc>
                <a:spcPct val="125000"/>
              </a:lnSpc>
            </a:pPr>
            <a:r>
              <a:rPr lang="ar-EG" sz="2400" b="1" dirty="0">
                <a:solidFill>
                  <a:srgbClr val="002060"/>
                </a:solidFill>
                <a:cs typeface="Sakkal Majalla" panose="02000000000000000000" pitchFamily="2" charset="-78"/>
              </a:rPr>
              <a:t>لكن الجدير بالذكر أَنَّهُ لتجنب هذا الانحدار في مستوى الذاكرة يجب اتباع سياسة خاصة </a:t>
            </a:r>
            <a:br>
              <a:rPr lang="ar-EG" sz="2400" b="1" dirty="0">
                <a:solidFill>
                  <a:srgbClr val="002060"/>
                </a:solidFill>
                <a:cs typeface="Sakkal Majalla" panose="02000000000000000000" pitchFamily="2" charset="-78"/>
              </a:rPr>
            </a:br>
            <a:r>
              <a:rPr lang="ar-EG" sz="2400" b="1" dirty="0">
                <a:solidFill>
                  <a:srgbClr val="002060"/>
                </a:solidFill>
                <a:cs typeface="Sakkal Majalla" panose="02000000000000000000" pitchFamily="2" charset="-78"/>
              </a:rPr>
              <a:t>في المُرَاجَعَةِ سهلة وفعالة لمن يرغب بتجربتها</a:t>
            </a:r>
          </a:p>
        </p:txBody>
      </p:sp>
    </p:spTree>
    <p:extLst>
      <p:ext uri="{BB962C8B-B14F-4D97-AF65-F5344CB8AC3E}">
        <p14:creationId xmlns:p14="http://schemas.microsoft.com/office/powerpoint/2010/main" val="22617069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تراجع ما حفظت؟</a:t>
            </a:r>
          </a:p>
        </p:txBody>
      </p:sp>
      <p:grpSp>
        <p:nvGrpSpPr>
          <p:cNvPr id="5" name="Group 4"/>
          <p:cNvGrpSpPr/>
          <p:nvPr/>
        </p:nvGrpSpPr>
        <p:grpSpPr>
          <a:xfrm flipV="1">
            <a:off x="2658110" y="161582"/>
            <a:ext cx="2385414" cy="771207"/>
            <a:chOff x="0" y="0"/>
            <a:chExt cx="5146017" cy="1245276"/>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950371" y="-1950371"/>
              <a:ext cx="1245276" cy="5146017"/>
            </a:xfrm>
            <a:prstGeom prst="rect">
              <a:avLst/>
            </a:prstGeom>
          </p:spPr>
        </p:pic>
        <p:sp>
          <p:nvSpPr>
            <p:cNvPr id="7" name="Rectangle 6"/>
            <p:cNvSpPr/>
            <p:nvPr/>
          </p:nvSpPr>
          <p:spPr>
            <a:xfrm flipV="1">
              <a:off x="468894" y="136701"/>
              <a:ext cx="4560605" cy="977062"/>
            </a:xfrm>
            <a:prstGeom prst="rect">
              <a:avLst/>
            </a:prstGeom>
          </p:spPr>
          <p:txBody>
            <a:bodyPr wrap="square">
              <a:noAutofit/>
            </a:bodyPr>
            <a:lstStyle/>
            <a:p>
              <a:pPr algn="ctr" rtl="1">
                <a:lnSpc>
                  <a:spcPct val="107000"/>
                </a:lnSpc>
                <a:spcAft>
                  <a:spcPts val="0"/>
                </a:spcAft>
              </a:pPr>
              <a:r>
                <a:rPr lang="ar-EG" sz="2800" b="1" kern="1200"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المُرَاجَعَةُ الأوَّلِيَّةُ</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344384" y="1316174"/>
            <a:ext cx="11710639" cy="5139767"/>
            <a:chOff x="344384" y="1316174"/>
            <a:chExt cx="11710639" cy="5139767"/>
          </a:xfrm>
        </p:grpSpPr>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0" name="Rectangle 9"/>
            <p:cNvSpPr/>
            <p:nvPr/>
          </p:nvSpPr>
          <p:spPr>
            <a:xfrm>
              <a:off x="344384" y="1316174"/>
              <a:ext cx="877586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هي عَمَلِيَّة مُرَاجَعَةٍ كاملةٍ للمَادَّةِ التي تَمَّ دِرَاسَتُهَا وتأتي مباشرة بعد عَمَلِيَّة التَّعَلُّمِ... بمَعْنَى بعد انتهائك من الدِّرَاسَةِ بعشر دقائق تحتاج للبدء في مراجعتك الأولية</a:t>
              </a:r>
            </a:p>
          </p:txBody>
        </p:sp>
      </p:grpSp>
      <p:sp>
        <p:nvSpPr>
          <p:cNvPr id="11" name="Rectangle 10"/>
          <p:cNvSpPr/>
          <p:nvPr/>
        </p:nvSpPr>
        <p:spPr>
          <a:xfrm>
            <a:off x="344384" y="3409001"/>
            <a:ext cx="8621485"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عَمَلِيَّة المُرَاجَعَةِ نفسها لا يجب أَنْ تزيد عن 5 دقائق، مُرَاجَعَة لِكُلِّ تفاصيل المَادَّةِ المدروسة</a:t>
            </a:r>
          </a:p>
        </p:txBody>
      </p:sp>
      <p:sp>
        <p:nvSpPr>
          <p:cNvPr id="12" name="Rectangle 11"/>
          <p:cNvSpPr/>
          <p:nvPr/>
        </p:nvSpPr>
        <p:spPr>
          <a:xfrm>
            <a:off x="498764" y="5040164"/>
            <a:ext cx="928452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حاول أَنْ ترسم ورقة ملاحظاتك أو خريطتك للمَادَّةِ التي درستها من جديد في اقل من 5 دقائق وبعد انتهائك قم بمقارنتها بخارطتك الأصلية وقارن الناقص من المَعْلُومَات</a:t>
            </a:r>
          </a:p>
        </p:txBody>
      </p:sp>
    </p:spTree>
    <p:extLst>
      <p:ext uri="{BB962C8B-B14F-4D97-AF65-F5344CB8AC3E}">
        <p14:creationId xmlns:p14="http://schemas.microsoft.com/office/powerpoint/2010/main" val="27185975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الإنسان ذلك المخلوق المكرم وعقله المعجز</a:t>
            </a:r>
          </a:p>
        </p:txBody>
      </p:sp>
      <p:pic>
        <p:nvPicPr>
          <p:cNvPr id="3" name="Picture 2"/>
          <p:cNvPicPr>
            <a:picLocks noChangeAspect="1"/>
          </p:cNvPicPr>
          <p:nvPr/>
        </p:nvPicPr>
        <p:blipFill>
          <a:blip r:embed="rId3">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19806579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تراجع ما حفظت؟</a:t>
            </a:r>
          </a:p>
        </p:txBody>
      </p:sp>
      <p:grpSp>
        <p:nvGrpSpPr>
          <p:cNvPr id="5" name="Group 4"/>
          <p:cNvGrpSpPr/>
          <p:nvPr/>
        </p:nvGrpSpPr>
        <p:grpSpPr>
          <a:xfrm flipV="1">
            <a:off x="9308684" y="1437931"/>
            <a:ext cx="2647950" cy="752819"/>
            <a:chOff x="0" y="0"/>
            <a:chExt cx="5146017" cy="1245276"/>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950371" y="-1950371"/>
              <a:ext cx="1245276" cy="5146017"/>
            </a:xfrm>
            <a:prstGeom prst="rect">
              <a:avLst/>
            </a:prstGeom>
          </p:spPr>
        </p:pic>
        <p:sp>
          <p:nvSpPr>
            <p:cNvPr id="7" name="Rectangle 6"/>
            <p:cNvSpPr/>
            <p:nvPr/>
          </p:nvSpPr>
          <p:spPr>
            <a:xfrm flipV="1">
              <a:off x="468894" y="136701"/>
              <a:ext cx="4560605" cy="977062"/>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المُرَاجَعَةُ الثانية</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descr="C:\Users\ze\Pictures\التحصيل\5e55596960d02b001472e62c.58ade46b07230d7602e00793.jpeg"/>
          <p:cNvPicPr/>
          <p:nvPr/>
        </p:nvPicPr>
        <p:blipFill rotWithShape="1">
          <a:blip r:embed="rId6" cstate="print">
            <a:extLst>
              <a:ext uri="{28A0092B-C50C-407E-A947-70E740481C1C}">
                <a14:useLocalDpi xmlns:a14="http://schemas.microsoft.com/office/drawing/2010/main" val="0"/>
              </a:ext>
            </a:extLst>
          </a:blip>
          <a:srcRect l="7740" t="24118" r="5314" b="10961"/>
          <a:stretch/>
        </p:blipFill>
        <p:spPr bwMode="auto">
          <a:xfrm>
            <a:off x="10515600" y="2417058"/>
            <a:ext cx="1238250" cy="1145292"/>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381000" y="2481872"/>
            <a:ext cx="10134600" cy="1015663"/>
          </a:xfrm>
          <a:prstGeom prst="rect">
            <a:avLst/>
          </a:prstGeom>
        </p:spPr>
        <p:txBody>
          <a:bodyPr wrap="square">
            <a:spAutoFit/>
          </a:bodyPr>
          <a:lstStyle/>
          <a:p>
            <a:pPr algn="justLow">
              <a:lnSpc>
                <a:spcPct val="125000"/>
              </a:lnSpc>
            </a:pPr>
            <a:r>
              <a:rPr lang="ar-SA" sz="2400" b="1" dirty="0">
                <a:solidFill>
                  <a:srgbClr val="002060"/>
                </a:solidFill>
                <a:cs typeface="Sakkal Majalla" panose="02000000000000000000" pitchFamily="2" charset="-78"/>
              </a:rPr>
              <a:t>تأتي في اليوم التالي، تحاول فيها كِتَابَةَ ما تتذكره من ملاحظات على ورقة فارغة (خارطة) وبسرعة لمدة لا تتجاوز دقيقتين إلى أربع دقائق فقط... هَذِهِ المُرَاجَعَةُ سوف تحمي مَعْلُومَاتك من النسيان لمدة أسبوع كامل</a:t>
            </a:r>
            <a:endParaRPr lang="ar-EG" sz="2400" b="1" dirty="0">
              <a:solidFill>
                <a:srgbClr val="002060"/>
              </a:solidFill>
              <a:cs typeface="Sakkal Majalla" panose="02000000000000000000" pitchFamily="2" charset="-78"/>
            </a:endParaRPr>
          </a:p>
        </p:txBody>
      </p:sp>
      <p:grpSp>
        <p:nvGrpSpPr>
          <p:cNvPr id="9" name="Group 8"/>
          <p:cNvGrpSpPr/>
          <p:nvPr/>
        </p:nvGrpSpPr>
        <p:grpSpPr>
          <a:xfrm flipV="1">
            <a:off x="9301918" y="3826809"/>
            <a:ext cx="2647950" cy="752819"/>
            <a:chOff x="0" y="0"/>
            <a:chExt cx="5146017" cy="1245276"/>
          </a:xfrm>
        </p:grpSpPr>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950371" y="-1950371"/>
              <a:ext cx="1245276" cy="5146017"/>
            </a:xfrm>
            <a:prstGeom prst="rect">
              <a:avLst/>
            </a:prstGeom>
          </p:spPr>
        </p:pic>
        <p:sp>
          <p:nvSpPr>
            <p:cNvPr id="11" name="Rectangle 10"/>
            <p:cNvSpPr/>
            <p:nvPr/>
          </p:nvSpPr>
          <p:spPr>
            <a:xfrm flipV="1">
              <a:off x="468894" y="136701"/>
              <a:ext cx="4560605" cy="977062"/>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المُرَاجَعَةُ الثالثة</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1510860" y="4496987"/>
            <a:ext cx="10134600" cy="553998"/>
          </a:xfrm>
          <a:prstGeom prst="rect">
            <a:avLst/>
          </a:prstGeom>
        </p:spPr>
        <p:txBody>
          <a:bodyPr wrap="square">
            <a:spAutoFit/>
          </a:bodyPr>
          <a:lstStyle/>
          <a:p>
            <a:pPr algn="justLow">
              <a:lnSpc>
                <a:spcPct val="125000"/>
              </a:lnSpc>
            </a:pPr>
            <a:r>
              <a:rPr lang="ar-SA" sz="2400" b="1" dirty="0">
                <a:solidFill>
                  <a:srgbClr val="002060"/>
                </a:solidFill>
                <a:cs typeface="Sakkal Majalla" panose="02000000000000000000" pitchFamily="2" charset="-78"/>
              </a:rPr>
              <a:t>بعد أسبوع من عَمَلِيَّة التَّعَلُّمِ... مدتها دقيقتين بنفس أسلوب المُرَاجَعَةِ الثانية</a:t>
            </a:r>
            <a:endParaRPr lang="ar-EG" sz="2400" b="1" dirty="0">
              <a:solidFill>
                <a:srgbClr val="002060"/>
              </a:solidFill>
              <a:cs typeface="Sakkal Majalla" panose="02000000000000000000" pitchFamily="2" charset="-78"/>
            </a:endParaRPr>
          </a:p>
        </p:txBody>
      </p:sp>
      <p:grpSp>
        <p:nvGrpSpPr>
          <p:cNvPr id="13" name="Group 12"/>
          <p:cNvGrpSpPr/>
          <p:nvPr/>
        </p:nvGrpSpPr>
        <p:grpSpPr>
          <a:xfrm flipV="1">
            <a:off x="9301918" y="5198408"/>
            <a:ext cx="2647950" cy="752819"/>
            <a:chOff x="0" y="0"/>
            <a:chExt cx="5146017" cy="1245276"/>
          </a:xfrm>
        </p:grpSpPr>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950371" y="-1950371"/>
              <a:ext cx="1245276" cy="5146017"/>
            </a:xfrm>
            <a:prstGeom prst="rect">
              <a:avLst/>
            </a:prstGeom>
          </p:spPr>
        </p:pic>
        <p:sp>
          <p:nvSpPr>
            <p:cNvPr id="15" name="Rectangle 14"/>
            <p:cNvSpPr/>
            <p:nvPr/>
          </p:nvSpPr>
          <p:spPr>
            <a:xfrm flipV="1">
              <a:off x="468894" y="136701"/>
              <a:ext cx="4560605" cy="977062"/>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المُرَاجَعَةُ الرابعة</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1510860" y="5868586"/>
            <a:ext cx="10134600" cy="553998"/>
          </a:xfrm>
          <a:prstGeom prst="rect">
            <a:avLst/>
          </a:prstGeom>
        </p:spPr>
        <p:txBody>
          <a:bodyPr wrap="square">
            <a:spAutoFit/>
          </a:bodyPr>
          <a:lstStyle/>
          <a:p>
            <a:pPr algn="justLow">
              <a:lnSpc>
                <a:spcPct val="125000"/>
              </a:lnSpc>
            </a:pPr>
            <a:r>
              <a:rPr lang="ar-SA" sz="2400" b="1" dirty="0">
                <a:solidFill>
                  <a:srgbClr val="002060"/>
                </a:solidFill>
                <a:cs typeface="Sakkal Majalla" panose="02000000000000000000" pitchFamily="2" charset="-78"/>
              </a:rPr>
              <a:t>بعد شهر فِي الطَّرِيقَةِ نَفْسِهَا</a:t>
            </a:r>
            <a:endParaRPr lang="ar-EG" sz="2400" b="1" dirty="0">
              <a:solidFill>
                <a:srgbClr val="002060"/>
              </a:solidFill>
              <a:cs typeface="Sakkal Majalla" panose="02000000000000000000" pitchFamily="2" charset="-78"/>
            </a:endParaRPr>
          </a:p>
        </p:txBody>
      </p:sp>
      <p:pic>
        <p:nvPicPr>
          <p:cNvPr id="17" name="Picture 16" descr="C:\Users\ze\Pictures\التحصيل\120151312258.jpg"/>
          <p:cNvPicPr/>
          <p:nvPr/>
        </p:nvPicPr>
        <p:blipFill>
          <a:blip r:embed="rId7">
            <a:clrChange>
              <a:clrFrom>
                <a:srgbClr val="FCFEFB"/>
              </a:clrFrom>
              <a:clrTo>
                <a:srgbClr val="FCFEFB">
                  <a:alpha val="0"/>
                </a:srgbClr>
              </a:clrTo>
            </a:clrChange>
            <a:extLst>
              <a:ext uri="{28A0092B-C50C-407E-A947-70E740481C1C}">
                <a14:useLocalDpi xmlns:a14="http://schemas.microsoft.com/office/drawing/2010/main" val="0"/>
              </a:ext>
            </a:extLst>
          </a:blip>
          <a:srcRect/>
          <a:stretch>
            <a:fillRect/>
          </a:stretch>
        </p:blipFill>
        <p:spPr bwMode="auto">
          <a:xfrm>
            <a:off x="838201" y="3777287"/>
            <a:ext cx="4152899" cy="2876262"/>
          </a:xfrm>
          <a:prstGeom prst="rect">
            <a:avLst/>
          </a:prstGeom>
          <a:noFill/>
          <a:ln>
            <a:noFill/>
          </a:ln>
        </p:spPr>
      </p:pic>
    </p:spTree>
    <p:extLst>
      <p:ext uri="{BB962C8B-B14F-4D97-AF65-F5344CB8AC3E}">
        <p14:creationId xmlns:p14="http://schemas.microsoft.com/office/powerpoint/2010/main" val="31523457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par>
                                <p:cTn id="16" presetID="2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style.rotation</p:attrName>
                                        </p:attrNameLst>
                                      </p:cBhvr>
                                      <p:tavLst>
                                        <p:tav tm="0">
                                          <p:val>
                                            <p:fltVal val="90"/>
                                          </p:val>
                                        </p:tav>
                                        <p:tav tm="100000">
                                          <p:val>
                                            <p:fltVal val="0"/>
                                          </p:val>
                                        </p:tav>
                                      </p:tavLst>
                                    </p:anim>
                                    <p:animEffect transition="in" filter="fade">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6" grpId="0"/>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تراجع ما حفظت؟</a:t>
            </a:r>
          </a:p>
        </p:txBody>
      </p:sp>
      <p:sp>
        <p:nvSpPr>
          <p:cNvPr id="2" name="Rectangle 1"/>
          <p:cNvSpPr/>
          <p:nvPr/>
        </p:nvSpPr>
        <p:spPr>
          <a:xfrm>
            <a:off x="1219200" y="1253182"/>
            <a:ext cx="10737434" cy="630942"/>
          </a:xfrm>
          <a:prstGeom prst="rect">
            <a:avLst/>
          </a:prstGeom>
        </p:spPr>
        <p:txBody>
          <a:bodyPr wrap="square">
            <a:spAutoFit/>
          </a:bodyPr>
          <a:lstStyle/>
          <a:p>
            <a:pPr algn="justLow">
              <a:lnSpc>
                <a:spcPct val="125000"/>
              </a:lnSpc>
              <a:spcAft>
                <a:spcPts val="1000"/>
              </a:spcAft>
            </a:pPr>
            <a:r>
              <a:rPr lang="ar-SA"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وبهذا الأسلوب سوف تقي نفسك من نسيان المَعْلُومَات وتتمكن من الحفاظ عليها على المدى الطويل</a:t>
            </a:r>
            <a:r>
              <a:rPr lang="en-US"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a:t>
            </a:r>
          </a:p>
        </p:txBody>
      </p:sp>
      <p:pic>
        <p:nvPicPr>
          <p:cNvPr id="5" name="Picture 4"/>
          <p:cNvPicPr/>
          <p:nvPr/>
        </p:nvPicPr>
        <p:blipFill>
          <a:blip r:embed="rId5">
            <a:extLst>
              <a:ext uri="{28A0092B-C50C-407E-A947-70E740481C1C}">
                <a14:useLocalDpi xmlns:a14="http://schemas.microsoft.com/office/drawing/2010/main" val="0"/>
              </a:ext>
            </a:extLst>
          </a:blip>
          <a:srcRect/>
          <a:stretch>
            <a:fillRect/>
          </a:stretch>
        </p:blipFill>
        <p:spPr bwMode="auto">
          <a:xfrm>
            <a:off x="2744153" y="2112725"/>
            <a:ext cx="2780348" cy="1963976"/>
          </a:xfrm>
          <a:prstGeom prst="rect">
            <a:avLst/>
          </a:prstGeom>
          <a:noFill/>
          <a:ln>
            <a:noFill/>
          </a:ln>
        </p:spPr>
      </p:pic>
      <p:sp>
        <p:nvSpPr>
          <p:cNvPr id="6" name="Rectangle 5"/>
          <p:cNvSpPr/>
          <p:nvPr/>
        </p:nvSpPr>
        <p:spPr>
          <a:xfrm>
            <a:off x="5676900" y="2623815"/>
            <a:ext cx="4743450" cy="941796"/>
          </a:xfrm>
          <a:prstGeom prst="rect">
            <a:avLst/>
          </a:prstGeom>
        </p:spPr>
        <p:txBody>
          <a:bodyPr wrap="square">
            <a:spAutoFit/>
          </a:bodyPr>
          <a:lstStyle/>
          <a:p>
            <a:pPr algn="ctr">
              <a:lnSpc>
                <a:spcPct val="115000"/>
              </a:lnSpc>
              <a:spcAft>
                <a:spcPts val="800"/>
              </a:spcAft>
            </a:pPr>
            <a:r>
              <a:rPr lang="ar-SA"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الشكل يوضح سرعة فقد المَعْلُومَات عقب الدِّرَاسَةِ ويشير إِلَى كَيْفِيَّةِ الاسْتِفَادَةِ منه عن طَرِيقِ المُرَاجَعَةِ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Rectangle 6"/>
          <p:cNvSpPr/>
          <p:nvPr/>
        </p:nvSpPr>
        <p:spPr>
          <a:xfrm>
            <a:off x="3619500" y="4789342"/>
            <a:ext cx="8337134"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هَذِهِ الطَّرِيقَةُ سرها في التأثير التراكمي (جلسات سريعة ومتعددة) وهي أشبه بعَمَلِيَّة تلميع للقطع الفضية والاهتمام بالمُرَاجَعَةِ الجادة يجعل الذاكرة في حالة استعداد وقدرة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على الربط وتجميع المَعْلُومَات مثل كرة الثلج كُلَّمَا تدحرجت زاد حجمها بسهولة وانسيابية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340" y="3905251"/>
            <a:ext cx="2142761" cy="2517481"/>
          </a:xfrm>
          <a:prstGeom prst="rect">
            <a:avLst/>
          </a:prstGeom>
        </p:spPr>
      </p:pic>
    </p:spTree>
    <p:extLst>
      <p:ext uri="{BB962C8B-B14F-4D97-AF65-F5344CB8AC3E}">
        <p14:creationId xmlns:p14="http://schemas.microsoft.com/office/powerpoint/2010/main" val="18633105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كَيْفَ تُدَوِّنُ مَلاحَظَاتِكَ؟</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52868694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44184" t="28093" r="54245" b="27927"/>
          <a:stretch/>
        </p:blipFill>
        <p:spPr>
          <a:xfrm>
            <a:off x="11590557" y="1392870"/>
            <a:ext cx="221365" cy="4771384"/>
          </a:xfrm>
          <a:prstGeom prst="rect">
            <a:avLst/>
          </a:prstGeom>
        </p:spPr>
      </p:pic>
      <p:grpSp>
        <p:nvGrpSpPr>
          <p:cNvPr id="6" name="Group 5"/>
          <p:cNvGrpSpPr/>
          <p:nvPr/>
        </p:nvGrpSpPr>
        <p:grpSpPr>
          <a:xfrm>
            <a:off x="402957" y="1284580"/>
            <a:ext cx="11228808" cy="1050085"/>
            <a:chOff x="-2656308" y="1948683"/>
            <a:chExt cx="11228808" cy="920095"/>
          </a:xfrm>
        </p:grpSpPr>
        <p:sp>
          <p:nvSpPr>
            <p:cNvPr id="7" name="Rectangle 6"/>
            <p:cNvSpPr/>
            <p:nvPr/>
          </p:nvSpPr>
          <p:spPr>
            <a:xfrm>
              <a:off x="-2656308" y="2043567"/>
              <a:ext cx="10570786"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العمل والمشاركة الجسدية في تدوين الملاحظات العلمية إضافة إلى قراءتها واستيعابها يسهل عليك تذكرها ويضع بصمتك ويجعلها ملكك</a:t>
              </a:r>
            </a:p>
          </p:txBody>
        </p:sp>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9" name="Group 8"/>
          <p:cNvGrpSpPr/>
          <p:nvPr/>
        </p:nvGrpSpPr>
        <p:grpSpPr>
          <a:xfrm>
            <a:off x="573437" y="2426002"/>
            <a:ext cx="11013513" cy="701158"/>
            <a:chOff x="-2447170" y="3249161"/>
            <a:chExt cx="11013513" cy="614362"/>
          </a:xfrm>
        </p:grpSpPr>
        <p:sp>
          <p:nvSpPr>
            <p:cNvPr id="10" name="Rectangle 9"/>
            <p:cNvSpPr/>
            <p:nvPr/>
          </p:nvSpPr>
          <p:spPr>
            <a:xfrm>
              <a:off x="-2447170" y="3263478"/>
              <a:ext cx="10400307"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دون ملاحظاتك بطَرِيقَتك الخاصة ... أبدع باستحداث وسائل ملفتة وخاصة</a:t>
              </a:r>
            </a:p>
          </p:txBody>
        </p:sp>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2" name="Group 11"/>
          <p:cNvGrpSpPr/>
          <p:nvPr/>
        </p:nvGrpSpPr>
        <p:grpSpPr>
          <a:xfrm>
            <a:off x="573437" y="3342959"/>
            <a:ext cx="10995860" cy="760657"/>
            <a:chOff x="-2500954" y="4445291"/>
            <a:chExt cx="10995860" cy="666495"/>
          </a:xfrm>
        </p:grpSpPr>
        <p:sp>
          <p:nvSpPr>
            <p:cNvPr id="13" name="Rectangle 12"/>
            <p:cNvSpPr/>
            <p:nvPr/>
          </p:nvSpPr>
          <p:spPr>
            <a:xfrm>
              <a:off x="-2500954" y="4445291"/>
              <a:ext cx="10435040" cy="485418"/>
            </a:xfrm>
            <a:prstGeom prst="rect">
              <a:avLst/>
            </a:prstGeom>
          </p:spPr>
          <p:txBody>
            <a:bodyPr wrap="square">
              <a:spAutoFit/>
            </a:bodyPr>
            <a:lstStyle/>
            <a:p>
              <a:pPr lvl="0" algn="justLow">
                <a:lnSpc>
                  <a:spcPct val="12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يجب أَنْ تسأل نفسك أولا لماذا تدون الملاحظات؟ </a:t>
              </a:r>
            </a:p>
          </p:txBody>
        </p:sp>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5" name="Group 14"/>
          <p:cNvGrpSpPr/>
          <p:nvPr/>
        </p:nvGrpSpPr>
        <p:grpSpPr>
          <a:xfrm>
            <a:off x="774915" y="4345000"/>
            <a:ext cx="10808670" cy="750077"/>
            <a:chOff x="-2236170" y="1948683"/>
            <a:chExt cx="10808670" cy="657225"/>
          </a:xfrm>
        </p:grpSpPr>
        <p:sp>
          <p:nvSpPr>
            <p:cNvPr id="16" name="Rectangle 15"/>
            <p:cNvSpPr/>
            <p:nvPr/>
          </p:nvSpPr>
          <p:spPr>
            <a:xfrm>
              <a:off x="-2236170" y="2020853"/>
              <a:ext cx="10147675"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هل تعتزم اعتمادها دون العودة للكِتَابِ مرة أخرى أم هي بالنسبة لك عاملا مُسَاعِداً؟ </a:t>
              </a:r>
            </a:p>
          </p:txBody>
        </p:sp>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8" name="Group 17"/>
          <p:cNvGrpSpPr/>
          <p:nvPr/>
        </p:nvGrpSpPr>
        <p:grpSpPr>
          <a:xfrm>
            <a:off x="774915" y="5513661"/>
            <a:ext cx="10807276" cy="701158"/>
            <a:chOff x="-2240933" y="3249161"/>
            <a:chExt cx="10807276" cy="614362"/>
          </a:xfrm>
        </p:grpSpPr>
        <p:sp>
          <p:nvSpPr>
            <p:cNvPr id="19" name="Rectangle 18"/>
            <p:cNvSpPr/>
            <p:nvPr/>
          </p:nvSpPr>
          <p:spPr>
            <a:xfrm>
              <a:off x="-2240933" y="3263479"/>
              <a:ext cx="10194069"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المسألة تعتمد على طبيعتك وطبيعة المَادَّةِ العلمية وَالوَقْتِ الذي بين يديك ... الأمر يعود إليك</a:t>
              </a:r>
            </a:p>
          </p:txBody>
        </p:sp>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134006" y="2083370"/>
            <a:ext cx="2066393" cy="3446632"/>
          </a:xfrm>
          <a:prstGeom prst="rect">
            <a:avLst/>
          </a:prstGeom>
        </p:spPr>
      </p:pic>
    </p:spTree>
    <p:extLst>
      <p:ext uri="{BB962C8B-B14F-4D97-AF65-F5344CB8AC3E}">
        <p14:creationId xmlns:p14="http://schemas.microsoft.com/office/powerpoint/2010/main" val="27330180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flipH="1">
            <a:off x="8278929" y="2209586"/>
            <a:ext cx="3913071" cy="3826285"/>
            <a:chOff x="751184" y="1589701"/>
            <a:chExt cx="3913071" cy="3826285"/>
          </a:xfrm>
        </p:grpSpPr>
        <p:grpSp>
          <p:nvGrpSpPr>
            <p:cNvPr id="6" name="Group 5"/>
            <p:cNvGrpSpPr/>
            <p:nvPr/>
          </p:nvGrpSpPr>
          <p:grpSpPr>
            <a:xfrm>
              <a:off x="751184" y="1589701"/>
              <a:ext cx="3913071" cy="3826285"/>
              <a:chOff x="751184" y="1589701"/>
              <a:chExt cx="3913071" cy="3826285"/>
            </a:xfrm>
          </p:grpSpPr>
          <p:grpSp>
            <p:nvGrpSpPr>
              <p:cNvPr id="8" name="Group 7">
                <a:extLst>
                  <a:ext uri="{FF2B5EF4-FFF2-40B4-BE49-F238E27FC236}">
                    <a16:creationId xmlns:a16="http://schemas.microsoft.com/office/drawing/2014/main" id="{81DFA423-2E64-459A-B1BF-2DCE5D6B26DA}"/>
                  </a:ext>
                </a:extLst>
              </p:cNvPr>
              <p:cNvGrpSpPr/>
              <p:nvPr/>
            </p:nvGrpSpPr>
            <p:grpSpPr>
              <a:xfrm>
                <a:off x="751184" y="1589701"/>
                <a:ext cx="3913071" cy="3826285"/>
                <a:chOff x="2467442" y="2138341"/>
                <a:chExt cx="3913071" cy="3826285"/>
              </a:xfrm>
            </p:grpSpPr>
            <p:sp>
              <p:nvSpPr>
                <p:cNvPr id="10" name="Freeform: Shape 7">
                  <a:extLst>
                    <a:ext uri="{FF2B5EF4-FFF2-40B4-BE49-F238E27FC236}">
                      <a16:creationId xmlns:a16="http://schemas.microsoft.com/office/drawing/2014/main" id="{4BE5CDFA-C267-4ECC-94EC-5C6FCD420B7F}"/>
                    </a:ext>
                  </a:extLst>
                </p:cNvPr>
                <p:cNvSpPr/>
                <p:nvPr/>
              </p:nvSpPr>
              <p:spPr>
                <a:xfrm>
                  <a:off x="4488555" y="2138341"/>
                  <a:ext cx="1891958" cy="3810563"/>
                </a:xfrm>
                <a:custGeom>
                  <a:avLst/>
                  <a:gdLst>
                    <a:gd name="connsiteX0" fmla="*/ 0 w 1891957"/>
                    <a:gd name="connsiteY0" fmla="*/ 0 h 3810562"/>
                    <a:gd name="connsiteX1" fmla="*/ 0 w 1891957"/>
                    <a:gd name="connsiteY1" fmla="*/ 220373 h 3810562"/>
                    <a:gd name="connsiteX2" fmla="*/ 1673450 w 1891957"/>
                    <a:gd name="connsiteY2" fmla="*/ 1916740 h 3810562"/>
                    <a:gd name="connsiteX3" fmla="*/ 0 w 1891957"/>
                    <a:gd name="connsiteY3" fmla="*/ 3613107 h 3810562"/>
                    <a:gd name="connsiteX4" fmla="*/ 0 w 1891957"/>
                    <a:gd name="connsiteY4" fmla="*/ 3833480 h 3810562"/>
                    <a:gd name="connsiteX5" fmla="*/ 1893823 w 1891957"/>
                    <a:gd name="connsiteY5" fmla="*/ 1916740 h 3810562"/>
                    <a:gd name="connsiteX6" fmla="*/ 0 w 1891957"/>
                    <a:gd name="connsiteY6" fmla="*/ 0 h 381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957" h="3810562">
                      <a:moveTo>
                        <a:pt x="0" y="0"/>
                      </a:moveTo>
                      <a:lnTo>
                        <a:pt x="0" y="220373"/>
                      </a:lnTo>
                      <a:cubicBezTo>
                        <a:pt x="924927" y="232897"/>
                        <a:pt x="1673450" y="988881"/>
                        <a:pt x="1673450" y="1916740"/>
                      </a:cubicBezTo>
                      <a:cubicBezTo>
                        <a:pt x="1673450" y="2844599"/>
                        <a:pt x="924927" y="3600582"/>
                        <a:pt x="0" y="3613107"/>
                      </a:cubicBezTo>
                      <a:lnTo>
                        <a:pt x="0" y="3833480"/>
                      </a:lnTo>
                      <a:cubicBezTo>
                        <a:pt x="1048038" y="3820956"/>
                        <a:pt x="1893823" y="2967976"/>
                        <a:pt x="1893823" y="1916740"/>
                      </a:cubicBezTo>
                      <a:cubicBezTo>
                        <a:pt x="1893823" y="865504"/>
                        <a:pt x="1048038" y="12791"/>
                        <a:pt x="0" y="0"/>
                      </a:cubicBez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1" name="Freeform: Shape 9">
                  <a:extLst>
                    <a:ext uri="{FF2B5EF4-FFF2-40B4-BE49-F238E27FC236}">
                      <a16:creationId xmlns:a16="http://schemas.microsoft.com/office/drawing/2014/main"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2" name="Freeform: Shape 11">
                  <a:extLst>
                    <a:ext uri="{FF2B5EF4-FFF2-40B4-BE49-F238E27FC236}">
                      <a16:creationId xmlns:a16="http://schemas.microsoft.com/office/drawing/2014/main"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3" name="Freeform: Shape 15">
                  <a:extLst>
                    <a:ext uri="{FF2B5EF4-FFF2-40B4-BE49-F238E27FC236}">
                      <a16:creationId xmlns:a16="http://schemas.microsoft.com/office/drawing/2014/main" id="{F3943D70-FD0A-42CA-ABF6-097EE07682EC}"/>
                    </a:ext>
                  </a:extLst>
                </p:cNvPr>
                <p:cNvSpPr/>
                <p:nvPr/>
              </p:nvSpPr>
              <p:spPr>
                <a:xfrm>
                  <a:off x="2467442" y="5751448"/>
                  <a:ext cx="2025194" cy="213178"/>
                </a:xfrm>
                <a:custGeom>
                  <a:avLst/>
                  <a:gdLst>
                    <a:gd name="connsiteX0" fmla="*/ 0 w 2025194"/>
                    <a:gd name="connsiteY0" fmla="*/ 0 h 213178"/>
                    <a:gd name="connsiteX1" fmla="*/ 2029991 w 2025194"/>
                    <a:gd name="connsiteY1" fmla="*/ 0 h 213178"/>
                    <a:gd name="connsiteX2" fmla="*/ 2029991 w 2025194"/>
                    <a:gd name="connsiteY2" fmla="*/ 220373 h 213178"/>
                    <a:gd name="connsiteX3" fmla="*/ 0 w 2025194"/>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2025194" h="213178">
                      <a:moveTo>
                        <a:pt x="0" y="0"/>
                      </a:moveTo>
                      <a:lnTo>
                        <a:pt x="2029991" y="0"/>
                      </a:lnTo>
                      <a:lnTo>
                        <a:pt x="2029991" y="220373"/>
                      </a:lnTo>
                      <a:lnTo>
                        <a:pt x="0" y="220373"/>
                      </a:ln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4" name="Freeform: Shape 16">
                  <a:extLst>
                    <a:ext uri="{FF2B5EF4-FFF2-40B4-BE49-F238E27FC236}">
                      <a16:creationId xmlns:a16="http://schemas.microsoft.com/office/drawing/2014/main"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5" name="Freeform: Shape 17">
                  <a:extLst>
                    <a:ext uri="{FF2B5EF4-FFF2-40B4-BE49-F238E27FC236}">
                      <a16:creationId xmlns:a16="http://schemas.microsoft.com/office/drawing/2014/main"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nvGrpSpPr>
                <p:cNvPr id="16" name="Group 15">
                  <a:extLst>
                    <a:ext uri="{FF2B5EF4-FFF2-40B4-BE49-F238E27FC236}">
                      <a16:creationId xmlns:a16="http://schemas.microsoft.com/office/drawing/2014/main" id="{1B8A9A02-18D9-4E2F-A89B-219E171FD636}"/>
                    </a:ext>
                  </a:extLst>
                </p:cNvPr>
                <p:cNvGrpSpPr/>
                <p:nvPr/>
              </p:nvGrpSpPr>
              <p:grpSpPr>
                <a:xfrm>
                  <a:off x="3796875" y="2799461"/>
                  <a:ext cx="1917455" cy="2504846"/>
                  <a:chOff x="3796875" y="2799461"/>
                  <a:chExt cx="1917455" cy="2504846"/>
                </a:xfrm>
              </p:grpSpPr>
              <p:sp>
                <p:nvSpPr>
                  <p:cNvPr id="17" name="Freeform: Shape 14">
                    <a:extLst>
                      <a:ext uri="{FF2B5EF4-FFF2-40B4-BE49-F238E27FC236}">
                        <a16:creationId xmlns:a16="http://schemas.microsoft.com/office/drawing/2014/main"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18" name="Freeform: Shape 18">
                    <a:extLst>
                      <a:ext uri="{FF2B5EF4-FFF2-40B4-BE49-F238E27FC236}">
                        <a16:creationId xmlns:a16="http://schemas.microsoft.com/office/drawing/2014/main"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grpSp>
          <p:sp>
            <p:nvSpPr>
              <p:cNvPr id="9" name="Freeform: Shape 22">
                <a:extLst>
                  <a:ext uri="{FF2B5EF4-FFF2-40B4-BE49-F238E27FC236}">
                    <a16:creationId xmlns:a16="http://schemas.microsoft.com/office/drawing/2014/main"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grpSp>
        <p:sp>
          <p:nvSpPr>
            <p:cNvPr id="7" name="Rectangle 6"/>
            <p:cNvSpPr/>
            <p:nvPr/>
          </p:nvSpPr>
          <p:spPr>
            <a:xfrm flipH="1">
              <a:off x="1826093" y="2802102"/>
              <a:ext cx="1892183" cy="1477328"/>
            </a:xfrm>
            <a:prstGeom prst="rect">
              <a:avLst/>
            </a:prstGeom>
          </p:spPr>
          <p:txBody>
            <a:bodyPr wrap="square">
              <a:spAutoFit/>
            </a:bodyPr>
            <a:lstStyle/>
            <a:p>
              <a:pPr algn="ctr">
                <a:lnSpc>
                  <a:spcPct val="125000"/>
                </a:lnSpc>
                <a:spcBef>
                  <a:spcPct val="20000"/>
                </a:spcBef>
                <a:spcAft>
                  <a:spcPts val="800"/>
                </a:spcAft>
                <a:buClr>
                  <a:srgbClr val="C00000"/>
                </a:buClr>
              </a:pPr>
              <a:r>
                <a:rPr lang="ar-EG" sz="2400" b="1" dirty="0">
                  <a:solidFill>
                    <a:srgbClr val="C00000"/>
                  </a:solidFill>
                  <a:latin typeface="Sakkal Majalla" panose="02000000000000000000" pitchFamily="2" charset="-78"/>
                  <a:cs typeface="Sakkal Majalla" panose="02000000000000000000" pitchFamily="2" charset="-78"/>
                </a:rPr>
                <a:t>كَيْفَ تَعَلَّمْتَ تدوين الملاحظات؟ كَيْفَ تدونها حاليا؟</a:t>
              </a:r>
              <a:endParaRPr lang="en-ZA" sz="2400" b="1" dirty="0">
                <a:solidFill>
                  <a:srgbClr val="C00000"/>
                </a:solidFill>
                <a:latin typeface="Sakkal Majalla" panose="02000000000000000000" pitchFamily="2" charset="-78"/>
                <a:cs typeface="Sakkal Majalla" panose="02000000000000000000" pitchFamily="2" charset="-78"/>
              </a:endParaRPr>
            </a:p>
          </p:txBody>
        </p:sp>
      </p:grpSp>
      <p:grpSp>
        <p:nvGrpSpPr>
          <p:cNvPr id="19" name="Group 18"/>
          <p:cNvGrpSpPr/>
          <p:nvPr/>
        </p:nvGrpSpPr>
        <p:grpSpPr>
          <a:xfrm flipH="1">
            <a:off x="248531" y="1818529"/>
            <a:ext cx="9209275" cy="1398058"/>
            <a:chOff x="2734194" y="1325253"/>
            <a:chExt cx="9209275" cy="1398058"/>
          </a:xfrm>
        </p:grpSpPr>
        <p:sp>
          <p:nvSpPr>
            <p:cNvPr id="20" name="Freeform: Shape 24">
              <a:extLst>
                <a:ext uri="{FF2B5EF4-FFF2-40B4-BE49-F238E27FC236}">
                  <a16:creationId xmlns:a16="http://schemas.microsoft.com/office/drawing/2014/main"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1" name="Rectangle 20"/>
            <p:cNvSpPr/>
            <p:nvPr/>
          </p:nvSpPr>
          <p:spPr>
            <a:xfrm flipH="1">
              <a:off x="3690831" y="1325253"/>
              <a:ext cx="8252638" cy="1200329"/>
            </a:xfrm>
            <a:prstGeom prst="rect">
              <a:avLst/>
            </a:prstGeom>
          </p:spPr>
          <p:txBody>
            <a:bodyPr wrap="square">
              <a:spAutoFit/>
            </a:bodyPr>
            <a:lstStyle/>
            <a:p>
              <a:pPr algn="justLow">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معظم طلاب إجابتهم واحده بِالطَّرِيقَةِ الخطية باستخدام الكَلِمَاتِ والمنطق والخطوط والأرقام وتعد هَذِهِ الأدوات بالغة الروعة إلا أنها غير مكتملة فهي تمثل فقط مَهَارَاتِ الشق الأيسر من المخ ولا تشمل أيا من مَهَارَاتِ الشق الأيمن </a:t>
              </a:r>
              <a:endParaRPr lang="en-ZA" sz="2400" b="1" dirty="0">
                <a:latin typeface="Sakkal Majalla" panose="02000000000000000000" pitchFamily="2" charset="-78"/>
                <a:cs typeface="Sakkal Majalla" panose="02000000000000000000" pitchFamily="2" charset="-78"/>
              </a:endParaRPr>
            </a:p>
          </p:txBody>
        </p:sp>
      </p:grpSp>
      <p:grpSp>
        <p:nvGrpSpPr>
          <p:cNvPr id="22" name="Group 21"/>
          <p:cNvGrpSpPr/>
          <p:nvPr/>
        </p:nvGrpSpPr>
        <p:grpSpPr>
          <a:xfrm flipH="1">
            <a:off x="248530" y="3259706"/>
            <a:ext cx="8661408" cy="830997"/>
            <a:chOff x="3282062" y="2766430"/>
            <a:chExt cx="8661408" cy="830997"/>
          </a:xfrm>
        </p:grpSpPr>
        <p:sp>
          <p:nvSpPr>
            <p:cNvPr id="23" name="Freeform: Shape 27">
              <a:extLst>
                <a:ext uri="{FF2B5EF4-FFF2-40B4-BE49-F238E27FC236}">
                  <a16:creationId xmlns:a16="http://schemas.microsoft.com/office/drawing/2014/main"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4" name="Rectangle 23"/>
            <p:cNvSpPr/>
            <p:nvPr/>
          </p:nvSpPr>
          <p:spPr>
            <a:xfrm flipH="1">
              <a:off x="4318641" y="2766430"/>
              <a:ext cx="7624829" cy="830997"/>
            </a:xfrm>
            <a:prstGeom prst="rect">
              <a:avLst/>
            </a:prstGeom>
          </p:spPr>
          <p:txBody>
            <a:bodyPr wrap="square">
              <a:spAutoFit/>
            </a:bodyPr>
            <a:lstStyle/>
            <a:p>
              <a:pPr algn="justLow">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بعبارة أخرى أنا وأَنْتَ استخدمنا في الطَّرِيقَةِ التَّقْلِيدِيَّةِ 50% فقط من مجموع أدوات المخ ذو القدرة الفائقة أي أننا وللأسف تدربنا على أَنْ نكون أنصاف أذكياء </a:t>
              </a:r>
              <a:endParaRPr lang="en-ZA" sz="2400" b="1" dirty="0">
                <a:latin typeface="Sakkal Majalla" panose="02000000000000000000" pitchFamily="2" charset="-78"/>
                <a:cs typeface="Sakkal Majalla" panose="02000000000000000000" pitchFamily="2" charset="-78"/>
              </a:endParaRPr>
            </a:p>
          </p:txBody>
        </p:sp>
      </p:grpSp>
      <p:grpSp>
        <p:nvGrpSpPr>
          <p:cNvPr id="25" name="Group 24"/>
          <p:cNvGrpSpPr/>
          <p:nvPr/>
        </p:nvGrpSpPr>
        <p:grpSpPr>
          <a:xfrm flipH="1">
            <a:off x="563324" y="4179687"/>
            <a:ext cx="8162747" cy="830997"/>
            <a:chOff x="3465929" y="3686411"/>
            <a:chExt cx="8077356" cy="830997"/>
          </a:xfrm>
        </p:grpSpPr>
        <p:sp>
          <p:nvSpPr>
            <p:cNvPr id="26" name="Freeform: Shape 29">
              <a:extLst>
                <a:ext uri="{FF2B5EF4-FFF2-40B4-BE49-F238E27FC236}">
                  <a16:creationId xmlns:a16="http://schemas.microsoft.com/office/drawing/2014/main"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27" name="Rectangle 26"/>
            <p:cNvSpPr/>
            <p:nvPr/>
          </p:nvSpPr>
          <p:spPr>
            <a:xfrm flipH="1">
              <a:off x="4314880" y="3686411"/>
              <a:ext cx="7228405" cy="830997"/>
            </a:xfrm>
            <a:prstGeom prst="rect">
              <a:avLst/>
            </a:prstGeom>
          </p:spPr>
          <p:txBody>
            <a:bodyPr wrap="square">
              <a:spAutoFit/>
            </a:bodyPr>
            <a:lstStyle/>
            <a:p>
              <a:pPr algn="justLow">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هذا الأمر يشبه كما لو أننا طلبنا من أحدهم الجري مسافة مائة متر حتى نختبر كفاءته وسمحنا له بمحاولتين الأولى باستخدام كُلِّ جسده </a:t>
              </a:r>
              <a:endParaRPr lang="en-ZA" sz="2400" b="1" dirty="0">
                <a:latin typeface="Sakkal Majalla" panose="02000000000000000000" pitchFamily="2" charset="-78"/>
                <a:cs typeface="Sakkal Majalla" panose="02000000000000000000" pitchFamily="2" charset="-78"/>
              </a:endParaRPr>
            </a:p>
          </p:txBody>
        </p:sp>
      </p:grpSp>
      <p:grpSp>
        <p:nvGrpSpPr>
          <p:cNvPr id="28" name="Group 27"/>
          <p:cNvGrpSpPr/>
          <p:nvPr/>
        </p:nvGrpSpPr>
        <p:grpSpPr>
          <a:xfrm flipH="1">
            <a:off x="563324" y="5251007"/>
            <a:ext cx="8427888" cy="1200329"/>
            <a:chOff x="3200788" y="4757731"/>
            <a:chExt cx="8427888" cy="1200329"/>
          </a:xfrm>
        </p:grpSpPr>
        <p:sp>
          <p:nvSpPr>
            <p:cNvPr id="29" name="Freeform: Shape 30">
              <a:extLst>
                <a:ext uri="{FF2B5EF4-FFF2-40B4-BE49-F238E27FC236}">
                  <a16:creationId xmlns:a16="http://schemas.microsoft.com/office/drawing/2014/main" id="{5D19A374-48C6-4D2B-A1EB-3962E1085214}"/>
                </a:ext>
              </a:extLst>
            </p:cNvPr>
            <p:cNvSpPr/>
            <p:nvPr/>
          </p:nvSpPr>
          <p:spPr>
            <a:xfrm>
              <a:off x="3200788" y="4870550"/>
              <a:ext cx="453004" cy="479651"/>
            </a:xfrm>
            <a:custGeom>
              <a:avLst/>
              <a:gdLst>
                <a:gd name="connsiteX0" fmla="*/ 83672 w 453003"/>
                <a:gd name="connsiteY0" fmla="*/ 0 h 479651"/>
                <a:gd name="connsiteX1" fmla="*/ 468193 w 453003"/>
                <a:gd name="connsiteY1" fmla="*/ 402907 h 479651"/>
                <a:gd name="connsiteX2" fmla="*/ 366933 w 453003"/>
                <a:gd name="connsiteY2" fmla="*/ 504167 h 479651"/>
                <a:gd name="connsiteX3" fmla="*/ 0 w 453003"/>
                <a:gd name="connsiteY3" fmla="*/ 125509 h 479651"/>
              </a:gdLst>
              <a:ahLst/>
              <a:cxnLst>
                <a:cxn ang="0">
                  <a:pos x="connsiteX0" y="connsiteY0"/>
                </a:cxn>
                <a:cxn ang="0">
                  <a:pos x="connsiteX1" y="connsiteY1"/>
                </a:cxn>
                <a:cxn ang="0">
                  <a:pos x="connsiteX2" y="connsiteY2"/>
                </a:cxn>
                <a:cxn ang="0">
                  <a:pos x="connsiteX3" y="connsiteY3"/>
                </a:cxn>
              </a:cxnLst>
              <a:rect l="l" t="t" r="r" b="b"/>
              <a:pathLst>
                <a:path w="453003" h="479651">
                  <a:moveTo>
                    <a:pt x="83672" y="0"/>
                  </a:moveTo>
                  <a:lnTo>
                    <a:pt x="468193" y="402907"/>
                  </a:lnTo>
                  <a:lnTo>
                    <a:pt x="366933" y="504167"/>
                  </a:lnTo>
                  <a:lnTo>
                    <a:pt x="0" y="125509"/>
                  </a:lnTo>
                  <a:close/>
                </a:path>
              </a:pathLst>
            </a:custGeom>
            <a:solidFill>
              <a:srgbClr val="00B59A"/>
            </a:solidFill>
            <a:ln w="26641" cap="flat">
              <a:noFill/>
              <a:prstDash val="solid"/>
              <a:miter/>
            </a:ln>
          </p:spPr>
          <p:txBody>
            <a:bodyPr rtlCol="0" anchor="ctr"/>
            <a:lstStyle/>
            <a:p>
              <a:pPr algn="r" rtl="1"/>
              <a:endParaRPr lang="en-US" sz="2400">
                <a:latin typeface="Sakkal Majalla" panose="02000000000000000000" pitchFamily="2" charset="-78"/>
                <a:cs typeface="Sakkal Majalla" panose="02000000000000000000" pitchFamily="2" charset="-78"/>
              </a:endParaRPr>
            </a:p>
          </p:txBody>
        </p:sp>
        <p:sp>
          <p:nvSpPr>
            <p:cNvPr id="30" name="Rectangle 29"/>
            <p:cNvSpPr/>
            <p:nvPr/>
          </p:nvSpPr>
          <p:spPr>
            <a:xfrm flipH="1">
              <a:off x="3642977" y="4757731"/>
              <a:ext cx="7985699" cy="1200329"/>
            </a:xfrm>
            <a:prstGeom prst="rect">
              <a:avLst/>
            </a:prstGeom>
          </p:spPr>
          <p:txBody>
            <a:bodyPr wrap="square">
              <a:spAutoFit/>
            </a:bodyPr>
            <a:lstStyle/>
            <a:p>
              <a:pPr algn="justLow">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في المرة الثانية باستخدام 50% من أعضاء جسمه وشد إحدى قدميه وربطها بيده كَيْفَ تتوقع النتيجة؟ سيقع على وجهه بعد مترين أو ثلاثة ماذا عن الكفاءة؟ الفارق بين الحالتين واضح</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589727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inVertic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pic>
        <p:nvPicPr>
          <p:cNvPr id="5" name="Picture 4"/>
          <p:cNvPicPr/>
          <p:nvPr/>
        </p:nvPicPr>
        <p:blipFill>
          <a:blip r:embed="rId5">
            <a:extLst>
              <a:ext uri="{28A0092B-C50C-407E-A947-70E740481C1C}">
                <a14:useLocalDpi xmlns:a14="http://schemas.microsoft.com/office/drawing/2010/main" val="0"/>
              </a:ext>
            </a:extLst>
          </a:blip>
          <a:srcRect t="-1534"/>
          <a:stretch>
            <a:fillRect/>
          </a:stretch>
        </p:blipFill>
        <p:spPr bwMode="auto">
          <a:xfrm>
            <a:off x="3829050" y="1524000"/>
            <a:ext cx="5651817" cy="4095750"/>
          </a:xfrm>
          <a:prstGeom prst="rect">
            <a:avLst/>
          </a:prstGeom>
          <a:noFill/>
        </p:spPr>
      </p:pic>
      <p:sp>
        <p:nvSpPr>
          <p:cNvPr id="2" name="Rectangle 1"/>
          <p:cNvSpPr/>
          <p:nvPr/>
        </p:nvSpPr>
        <p:spPr>
          <a:xfrm>
            <a:off x="3155442" y="5619750"/>
            <a:ext cx="6999032" cy="517065"/>
          </a:xfrm>
          <a:prstGeom prst="rect">
            <a:avLst/>
          </a:prstGeom>
        </p:spPr>
        <p:txBody>
          <a:bodyPr wrap="none">
            <a:spAutoFit/>
          </a:bodyPr>
          <a:lstStyle/>
          <a:p>
            <a:pPr algn="ctr">
              <a:lnSpc>
                <a:spcPct val="115000"/>
              </a:lnSpc>
              <a:spcAft>
                <a:spcPts val="800"/>
              </a:spcAft>
            </a:pPr>
            <a:r>
              <a:rPr lang="ar-SA"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لذلك يجب أَنْ نستخدم طَرِيقَةَ في التدوين تمكننا من استخدام شقي الدماغ</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086118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rot="10800000" flipH="1">
            <a:off x="2996883" y="161582"/>
            <a:ext cx="2046641" cy="1141095"/>
            <a:chOff x="107291" y="-168509"/>
            <a:chExt cx="1084123" cy="1261079"/>
          </a:xfrm>
        </p:grpSpPr>
        <p:sp>
          <p:nvSpPr>
            <p:cNvPr id="6" name="Striped Right Arrow 5"/>
            <p:cNvSpPr/>
            <p:nvPr/>
          </p:nvSpPr>
          <p:spPr>
            <a:xfrm flipH="1">
              <a:off x="119941" y="-168509"/>
              <a:ext cx="1071473" cy="1261079"/>
            </a:xfrm>
            <a:prstGeom prst="stripedRightArrow">
              <a:avLst/>
            </a:prstGeom>
            <a:noFill/>
            <a:ln w="19050" cap="flat" cmpd="sng" algn="ctr">
              <a:solidFill>
                <a:srgbClr val="00B0F0"/>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endParaRPr lang="ar-SA" sz="2400">
                <a:latin typeface="Sakkal Majalla" panose="02000000000000000000" pitchFamily="2" charset="-78"/>
                <a:cs typeface="Sakkal Majalla" panose="02000000000000000000" pitchFamily="2" charset="-78"/>
              </a:endParaRPr>
            </a:p>
          </p:txBody>
        </p:sp>
        <p:sp>
          <p:nvSpPr>
            <p:cNvPr id="7" name="Rectangle 6"/>
            <p:cNvSpPr/>
            <p:nvPr/>
          </p:nvSpPr>
          <p:spPr>
            <a:xfrm rot="10800000" flipH="1">
              <a:off x="107291" y="48477"/>
              <a:ext cx="1046999" cy="678534"/>
            </a:xfrm>
            <a:prstGeom prst="rect">
              <a:avLst/>
            </a:prstGeom>
            <a:noFill/>
            <a:ln w="1905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الخريطة الذهنية</a:t>
              </a:r>
              <a:endParaRPr lang="en-US" sz="2400" b="1"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44184" t="28093" r="54245" b="27927"/>
          <a:stretch/>
        </p:blipFill>
        <p:spPr>
          <a:xfrm>
            <a:off x="11704857" y="1526220"/>
            <a:ext cx="221365" cy="4771384"/>
          </a:xfrm>
          <a:prstGeom prst="rect">
            <a:avLst/>
          </a:prstGeom>
        </p:spPr>
      </p:pic>
      <p:grpSp>
        <p:nvGrpSpPr>
          <p:cNvPr id="9" name="Group 8"/>
          <p:cNvGrpSpPr/>
          <p:nvPr/>
        </p:nvGrpSpPr>
        <p:grpSpPr>
          <a:xfrm>
            <a:off x="517257" y="1417930"/>
            <a:ext cx="11228808" cy="1050085"/>
            <a:chOff x="-2656308" y="1948683"/>
            <a:chExt cx="11228808" cy="920095"/>
          </a:xfrm>
        </p:grpSpPr>
        <p:sp>
          <p:nvSpPr>
            <p:cNvPr id="10" name="Rectangle 9"/>
            <p:cNvSpPr/>
            <p:nvPr/>
          </p:nvSpPr>
          <p:spPr>
            <a:xfrm>
              <a:off x="-2656308" y="2043567"/>
              <a:ext cx="10570786"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هي أسلوب ناجح لتدوين وربط المَعْلُومَات المقروءة والمسموعة بواسطة الكَلِمَات والرسوم على شكل خريطة فأَنْتَ تقوم بقِرَاءَةِ أو سماع فكرة أو مَادَّةٍ مَطْلُوبَةٍ ثُمَّ تحولها إلى كَلِمَات مختصرة ورسوم بالأَلْوَانِ</a:t>
              </a:r>
            </a:p>
          </p:txBody>
        </p:sp>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2" name="Group 11"/>
          <p:cNvGrpSpPr/>
          <p:nvPr/>
        </p:nvGrpSpPr>
        <p:grpSpPr>
          <a:xfrm>
            <a:off x="687737" y="2559352"/>
            <a:ext cx="11013513" cy="701158"/>
            <a:chOff x="-2447170" y="3249161"/>
            <a:chExt cx="11013513" cy="614362"/>
          </a:xfrm>
        </p:grpSpPr>
        <p:sp>
          <p:nvSpPr>
            <p:cNvPr id="13" name="Rectangle 12"/>
            <p:cNvSpPr/>
            <p:nvPr/>
          </p:nvSpPr>
          <p:spPr>
            <a:xfrm>
              <a:off x="-2447170" y="3263478"/>
              <a:ext cx="10400307"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وبمجرد استخدامك للأَلْوَانِ والرسوم الرمزية والإشكال غير المنتظمة تكون قد فعلت دماغك الأيمن أثناء دِرَاسَتِكَ </a:t>
              </a:r>
            </a:p>
          </p:txBody>
        </p:sp>
        <p:pic>
          <p:nvPicPr>
            <p:cNvPr id="14" name="Picture 13"/>
            <p:cNvPicPr>
              <a:picLocks noChangeAspect="1"/>
            </p:cNvPicPr>
            <p:nvPr/>
          </p:nvPicPr>
          <p:blipFill rotWithShape="1">
            <a:blip r:embed="rId6"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5" name="Group 14"/>
          <p:cNvGrpSpPr/>
          <p:nvPr/>
        </p:nvGrpSpPr>
        <p:grpSpPr>
          <a:xfrm>
            <a:off x="517257" y="3362391"/>
            <a:ext cx="11166340" cy="1015663"/>
            <a:chOff x="-2671434" y="4345477"/>
            <a:chExt cx="11166340" cy="889934"/>
          </a:xfrm>
        </p:grpSpPr>
        <p:sp>
          <p:nvSpPr>
            <p:cNvPr id="16" name="Rectangle 15"/>
            <p:cNvSpPr/>
            <p:nvPr/>
          </p:nvSpPr>
          <p:spPr>
            <a:xfrm>
              <a:off x="-2671434" y="4345477"/>
              <a:ext cx="10686512" cy="889934"/>
            </a:xfrm>
            <a:prstGeom prst="rect">
              <a:avLst/>
            </a:prstGeom>
          </p:spPr>
          <p:txBody>
            <a:bodyPr wrap="square">
              <a:spAutoFit/>
            </a:bodyPr>
            <a:lstStyle/>
            <a:p>
              <a:pPr lvl="0" algn="justLow">
                <a:lnSpc>
                  <a:spcPct val="12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إِنَّ التعود على هذا النمط الجديد في المُذَاكَرَةِ والدِّرَاسَةِ سوف يحسن بلا أدنى شك من أداء الطَّالِبِ في الامْتِحَانَاتِ ويضمن له الدرجات بصورة سهلة وميسرة</a:t>
              </a:r>
            </a:p>
          </p:txBody>
        </p:sp>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18" name="Group 17"/>
          <p:cNvGrpSpPr/>
          <p:nvPr/>
        </p:nvGrpSpPr>
        <p:grpSpPr>
          <a:xfrm>
            <a:off x="517257" y="4478350"/>
            <a:ext cx="11180628" cy="1024162"/>
            <a:chOff x="-2608128" y="1948683"/>
            <a:chExt cx="11180628" cy="897381"/>
          </a:xfrm>
        </p:grpSpPr>
        <p:sp>
          <p:nvSpPr>
            <p:cNvPr id="19" name="Rectangle 18"/>
            <p:cNvSpPr/>
            <p:nvPr/>
          </p:nvSpPr>
          <p:spPr>
            <a:xfrm>
              <a:off x="-2608128" y="2020853"/>
              <a:ext cx="10519633"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الخريطة الذهنية بسيطة جدا جدا، وأنا شخصيا دائما أستخدمها من كِتَابَةِ الكُتُبِ إلى إعداد ألبوماتي، لا يوجد ألبومي عندي إلا وله خريطة ذهنية، حتى يمكنك أَنْ تصمم بها مدخل بوابة شركتك على سبيل المثال</a:t>
              </a:r>
            </a:p>
          </p:txBody>
        </p:sp>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21" name="Group 20"/>
          <p:cNvGrpSpPr/>
          <p:nvPr/>
        </p:nvGrpSpPr>
        <p:grpSpPr>
          <a:xfrm>
            <a:off x="400051" y="5647011"/>
            <a:ext cx="11296440" cy="701158"/>
            <a:chOff x="-2730097" y="3249161"/>
            <a:chExt cx="11296440" cy="614362"/>
          </a:xfrm>
        </p:grpSpPr>
        <p:sp>
          <p:nvSpPr>
            <p:cNvPr id="22" name="Rectangle 21"/>
            <p:cNvSpPr/>
            <p:nvPr/>
          </p:nvSpPr>
          <p:spPr>
            <a:xfrm>
              <a:off x="-2730097" y="3280171"/>
              <a:ext cx="10816584"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بالنسبة إليك فالخارطة سوف تعطيك صورة شاملة عن المَادَّةِ التي تدرسها وتعينك على حفظ المَعْلُومَات في ورقة واحدة</a:t>
              </a:r>
            </a:p>
          </p:txBody>
        </p:sp>
        <p:pic>
          <p:nvPicPr>
            <p:cNvPr id="23" name="Picture 22"/>
            <p:cNvPicPr>
              <a:picLocks noChangeAspect="1"/>
            </p:cNvPicPr>
            <p:nvPr/>
          </p:nvPicPr>
          <p:blipFill rotWithShape="1">
            <a:blip r:embed="rId6"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Tree>
    <p:extLst>
      <p:ext uri="{BB962C8B-B14F-4D97-AF65-F5344CB8AC3E}">
        <p14:creationId xmlns:p14="http://schemas.microsoft.com/office/powerpoint/2010/main" val="17246367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4378473" y="2234144"/>
            <a:ext cx="3593780" cy="3426820"/>
            <a:chOff x="3926789" y="2089554"/>
            <a:chExt cx="3593780" cy="342682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6789" y="2089554"/>
              <a:ext cx="3593780" cy="3426820"/>
            </a:xfrm>
            <a:prstGeom prst="rect">
              <a:avLst/>
            </a:prstGeom>
          </p:spPr>
        </p:pic>
        <p:sp>
          <p:nvSpPr>
            <p:cNvPr id="7" name="Rectangle 6"/>
            <p:cNvSpPr/>
            <p:nvPr/>
          </p:nvSpPr>
          <p:spPr>
            <a:xfrm>
              <a:off x="4795969" y="3285156"/>
              <a:ext cx="1903645" cy="1077218"/>
            </a:xfrm>
            <a:prstGeom prst="rect">
              <a:avLst/>
            </a:prstGeom>
          </p:spPr>
          <p:txBody>
            <a:bodyPr wrap="square">
              <a:spAutoFit/>
            </a:bodyPr>
            <a:lstStyle/>
            <a:p>
              <a:pPr algn="ctr"/>
              <a:r>
                <a:rPr lang="ar-EG" sz="3200" b="1" dirty="0">
                  <a:solidFill>
                    <a:srgbClr val="C00000"/>
                  </a:solidFill>
                  <a:latin typeface="Sakkal Majalla" panose="02000000000000000000" pitchFamily="2" charset="-78"/>
                  <a:cs typeface="Sakkal Majalla" panose="02000000000000000000" pitchFamily="2" charset="-78"/>
                </a:rPr>
                <a:t>لماذا الخريطة الذهنية؟</a:t>
              </a:r>
            </a:p>
          </p:txBody>
        </p:sp>
      </p:grpSp>
      <p:grpSp>
        <p:nvGrpSpPr>
          <p:cNvPr id="8" name="Group 7"/>
          <p:cNvGrpSpPr/>
          <p:nvPr/>
        </p:nvGrpSpPr>
        <p:grpSpPr>
          <a:xfrm>
            <a:off x="6202056" y="875109"/>
            <a:ext cx="2761556" cy="3741880"/>
            <a:chOff x="5572803" y="279889"/>
            <a:chExt cx="3074495" cy="4214594"/>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962442">
              <a:off x="5002754" y="849938"/>
              <a:ext cx="4214594" cy="3074495"/>
            </a:xfrm>
            <a:prstGeom prst="rect">
              <a:avLst/>
            </a:prstGeom>
          </p:spPr>
        </p:pic>
        <p:sp>
          <p:nvSpPr>
            <p:cNvPr id="10" name="Rectangle 9"/>
            <p:cNvSpPr/>
            <p:nvPr/>
          </p:nvSpPr>
          <p:spPr>
            <a:xfrm rot="2848004">
              <a:off x="6477978" y="757784"/>
              <a:ext cx="1912625" cy="2158718"/>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تعطيك صورة شاملة ملخصة ومركزة عن المَادَّةِ المقروءة، في ورقة واحدة</a:t>
              </a:r>
            </a:p>
          </p:txBody>
        </p:sp>
        <p:sp>
          <p:nvSpPr>
            <p:cNvPr id="11" name="Rectangle 10"/>
            <p:cNvSpPr/>
            <p:nvPr/>
          </p:nvSpPr>
          <p:spPr>
            <a:xfrm rot="2848004">
              <a:off x="6097827" y="2433956"/>
              <a:ext cx="743546" cy="651042"/>
            </a:xfrm>
            <a:prstGeom prst="rect">
              <a:avLst/>
            </a:prstGeom>
          </p:spPr>
          <p:txBody>
            <a:bodyPr wrap="square">
              <a:spAutoFit/>
            </a:bodyPr>
            <a:lstStyle/>
            <a:p>
              <a:pPr algn="ctr" rtl="1"/>
              <a:r>
                <a:rPr lang="ar-EG" sz="3200" dirty="0">
                  <a:solidFill>
                    <a:prstClr val="white"/>
                  </a:solidFill>
                  <a:latin typeface="Sakkal Majalla" panose="02000000000000000000" pitchFamily="2" charset="-78"/>
                  <a:cs typeface="Sakkal Majalla" panose="02000000000000000000" pitchFamily="2" charset="-78"/>
                </a:rPr>
                <a:t>1</a:t>
              </a:r>
            </a:p>
          </p:txBody>
        </p:sp>
      </p:grpSp>
      <p:grpSp>
        <p:nvGrpSpPr>
          <p:cNvPr id="12" name="Group 11"/>
          <p:cNvGrpSpPr/>
          <p:nvPr/>
        </p:nvGrpSpPr>
        <p:grpSpPr>
          <a:xfrm>
            <a:off x="3629851" y="707273"/>
            <a:ext cx="2428392" cy="3727891"/>
            <a:chOff x="2622611" y="287767"/>
            <a:chExt cx="2703577" cy="4198838"/>
          </a:xfrm>
        </p:grpSpPr>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416634">
              <a:off x="2622611" y="287767"/>
              <a:ext cx="2703577" cy="4198838"/>
            </a:xfrm>
            <a:prstGeom prst="rect">
              <a:avLst/>
            </a:prstGeom>
          </p:spPr>
        </p:pic>
        <p:sp>
          <p:nvSpPr>
            <p:cNvPr id="14" name="Rectangle 13"/>
            <p:cNvSpPr/>
            <p:nvPr/>
          </p:nvSpPr>
          <p:spPr>
            <a:xfrm rot="18733810">
              <a:off x="2673963" y="1150702"/>
              <a:ext cx="2255384" cy="1747534"/>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تحول الدِّرَاسَةَ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إلى متعة أَنْتَ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تدرس وترسم وتلون وتقوي ذاكرتك</a:t>
              </a:r>
            </a:p>
          </p:txBody>
        </p:sp>
        <p:sp>
          <p:nvSpPr>
            <p:cNvPr id="15" name="Rectangle 14"/>
            <p:cNvSpPr/>
            <p:nvPr/>
          </p:nvSpPr>
          <p:spPr>
            <a:xfrm rot="18733810">
              <a:off x="4436972" y="2635448"/>
              <a:ext cx="642534" cy="513981"/>
            </a:xfrm>
            <a:prstGeom prst="rect">
              <a:avLst/>
            </a:prstGeom>
          </p:spPr>
          <p:txBody>
            <a:bodyPr wrap="square">
              <a:spAutoFit/>
            </a:bodyPr>
            <a:lstStyle/>
            <a:p>
              <a:pPr algn="ctr" rtl="1"/>
              <a:r>
                <a:rPr lang="ar-EG" sz="2400" dirty="0">
                  <a:solidFill>
                    <a:prstClr val="white"/>
                  </a:solidFill>
                  <a:latin typeface="Sakkal Majalla" panose="02000000000000000000" pitchFamily="2" charset="-78"/>
                  <a:cs typeface="Sakkal Majalla" panose="02000000000000000000" pitchFamily="2" charset="-78"/>
                </a:rPr>
                <a:t>4</a:t>
              </a:r>
            </a:p>
          </p:txBody>
        </p:sp>
      </p:grpSp>
      <p:grpSp>
        <p:nvGrpSpPr>
          <p:cNvPr id="16" name="Group 15"/>
          <p:cNvGrpSpPr/>
          <p:nvPr/>
        </p:nvGrpSpPr>
        <p:grpSpPr>
          <a:xfrm>
            <a:off x="2954938" y="4162241"/>
            <a:ext cx="3635185" cy="2351004"/>
            <a:chOff x="2105246" y="3872402"/>
            <a:chExt cx="4047124" cy="2648007"/>
          </a:xfrm>
        </p:grpSpPr>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587169">
              <a:off x="2105246" y="3872402"/>
              <a:ext cx="4047124" cy="2576023"/>
            </a:xfrm>
            <a:prstGeom prst="rect">
              <a:avLst/>
            </a:prstGeom>
          </p:spPr>
        </p:pic>
        <p:sp>
          <p:nvSpPr>
            <p:cNvPr id="18" name="Rectangle 17"/>
            <p:cNvSpPr/>
            <p:nvPr/>
          </p:nvSpPr>
          <p:spPr>
            <a:xfrm rot="2895594">
              <a:off x="2658711" y="4468482"/>
              <a:ext cx="2356320" cy="1747534"/>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تستثير شقي المخ الأيمن والأيسر أي أنها تُسَاعِدُ على الدِّرَاسَةِ بكفاءة أعلى</a:t>
              </a:r>
            </a:p>
          </p:txBody>
        </p:sp>
        <p:sp>
          <p:nvSpPr>
            <p:cNvPr id="19" name="Rectangle 18"/>
            <p:cNvSpPr/>
            <p:nvPr/>
          </p:nvSpPr>
          <p:spPr>
            <a:xfrm rot="2895594">
              <a:off x="4444718" y="4188168"/>
              <a:ext cx="452406" cy="582511"/>
            </a:xfrm>
            <a:prstGeom prst="rect">
              <a:avLst/>
            </a:prstGeom>
          </p:spPr>
          <p:txBody>
            <a:bodyPr wrap="square">
              <a:spAutoFit/>
            </a:bodyPr>
            <a:lstStyle/>
            <a:p>
              <a:pPr algn="ctr" rtl="1"/>
              <a:r>
                <a:rPr lang="ar-EG" sz="2800" dirty="0">
                  <a:solidFill>
                    <a:prstClr val="white"/>
                  </a:solidFill>
                  <a:latin typeface="Sakkal Majalla" panose="02000000000000000000" pitchFamily="2" charset="-78"/>
                  <a:cs typeface="Sakkal Majalla" panose="02000000000000000000" pitchFamily="2" charset="-78"/>
                </a:rPr>
                <a:t>3</a:t>
              </a:r>
            </a:p>
          </p:txBody>
        </p:sp>
      </p:grpSp>
      <p:grpSp>
        <p:nvGrpSpPr>
          <p:cNvPr id="20" name="Group 19"/>
          <p:cNvGrpSpPr/>
          <p:nvPr/>
        </p:nvGrpSpPr>
        <p:grpSpPr>
          <a:xfrm>
            <a:off x="5496608" y="4184200"/>
            <a:ext cx="3953542" cy="2308076"/>
            <a:chOff x="4907123" y="3846992"/>
            <a:chExt cx="4401557" cy="2599657"/>
          </a:xfrm>
        </p:grpSpPr>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813129">
              <a:off x="5808073" y="2946042"/>
              <a:ext cx="2599657" cy="4401557"/>
            </a:xfrm>
            <a:prstGeom prst="rect">
              <a:avLst/>
            </a:prstGeom>
          </p:spPr>
        </p:pic>
        <p:sp>
          <p:nvSpPr>
            <p:cNvPr id="22" name="Rectangle 21"/>
            <p:cNvSpPr/>
            <p:nvPr/>
          </p:nvSpPr>
          <p:spPr>
            <a:xfrm rot="19069493">
              <a:off x="6457864" y="4367963"/>
              <a:ext cx="1912625" cy="1767956"/>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تتحول المَعْلُومَات إلى صورة ويسهل تذكرها بعد حفظها في المخ</a:t>
              </a:r>
            </a:p>
          </p:txBody>
        </p:sp>
        <p:sp>
          <p:nvSpPr>
            <p:cNvPr id="23" name="Rectangle 22"/>
            <p:cNvSpPr/>
            <p:nvPr/>
          </p:nvSpPr>
          <p:spPr>
            <a:xfrm rot="19069493">
              <a:off x="6481460" y="4174989"/>
              <a:ext cx="346713" cy="519987"/>
            </a:xfrm>
            <a:prstGeom prst="rect">
              <a:avLst/>
            </a:prstGeom>
          </p:spPr>
          <p:txBody>
            <a:bodyPr wrap="square">
              <a:spAutoFit/>
            </a:bodyPr>
            <a:lstStyle/>
            <a:p>
              <a:pPr algn="ctr" rtl="1"/>
              <a:r>
                <a:rPr lang="ar-EG" sz="2400" b="1" dirty="0">
                  <a:solidFill>
                    <a:prstClr val="white"/>
                  </a:solidFill>
                  <a:latin typeface="Sakkal Majalla" panose="02000000000000000000" pitchFamily="2" charset="-78"/>
                  <a:cs typeface="Sakkal Majalla" panose="02000000000000000000" pitchFamily="2" charset="-78"/>
                </a:rPr>
                <a:t>2</a:t>
              </a:r>
            </a:p>
          </p:txBody>
        </p:sp>
      </p:grpSp>
    </p:spTree>
    <p:extLst>
      <p:ext uri="{BB962C8B-B14F-4D97-AF65-F5344CB8AC3E}">
        <p14:creationId xmlns:p14="http://schemas.microsoft.com/office/powerpoint/2010/main" val="914615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622617" y="121135"/>
            <a:ext cx="5536565" cy="711835"/>
            <a:chOff x="-2813849" y="-123092"/>
            <a:chExt cx="5538013" cy="712227"/>
          </a:xfrm>
        </p:grpSpPr>
        <p:sp>
          <p:nvSpPr>
            <p:cNvPr id="6" name="Rectangle 5"/>
            <p:cNvSpPr/>
            <p:nvPr/>
          </p:nvSpPr>
          <p:spPr>
            <a:xfrm>
              <a:off x="-2813849" y="98919"/>
              <a:ext cx="4915157" cy="43925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07000"/>
                </a:lnSpc>
                <a:spcAft>
                  <a:spcPts val="800"/>
                </a:spcAft>
              </a:pPr>
              <a:r>
                <a:rPr lang="ar-SA" sz="32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كَيْفَ ترسم خارطة ذهنية؟  </a:t>
              </a:r>
              <a:endParaRPr lang="en-US" sz="160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6" descr="Cartoon character and red question mark vector free download"/>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1952" y="-123092"/>
              <a:ext cx="712212" cy="712227"/>
            </a:xfrm>
            <a:prstGeom prst="rect">
              <a:avLst/>
            </a:prstGeom>
            <a:noFill/>
            <a:ln>
              <a:noFill/>
            </a:ln>
          </p:spPr>
        </p:pic>
      </p:grpSp>
      <p:pic>
        <p:nvPicPr>
          <p:cNvPr id="8" name="Picture 7" descr="الوصف: كيف نرسم الخريطة الذهنية؟.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9780" t="8085" r="10774" b="9276"/>
          <a:stretch/>
        </p:blipFill>
        <p:spPr bwMode="auto">
          <a:xfrm>
            <a:off x="2800350" y="1790701"/>
            <a:ext cx="6961822" cy="447597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902086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sp>
        <p:nvSpPr>
          <p:cNvPr id="5" name="Rectangle 4"/>
          <p:cNvSpPr/>
          <p:nvPr/>
        </p:nvSpPr>
        <p:spPr>
          <a:xfrm>
            <a:off x="1867907" y="161582"/>
            <a:ext cx="4037994" cy="707886"/>
          </a:xfrm>
          <a:prstGeom prst="rect">
            <a:avLst/>
          </a:prstGeom>
        </p:spPr>
        <p:txBody>
          <a:bodyPr wrap="square">
            <a:spAutoFit/>
          </a:bodyPr>
          <a:lstStyle/>
          <a:p>
            <a:pPr algn="ctr">
              <a:lnSpc>
                <a:spcPct val="125000"/>
              </a:lnSpc>
            </a:pPr>
            <a:r>
              <a:rPr lang="ar-EG" sz="3200" b="1" dirty="0">
                <a:solidFill>
                  <a:srgbClr val="C00000"/>
                </a:solidFill>
                <a:cs typeface="Sakkal Majalla" panose="02000000000000000000" pitchFamily="2" charset="-78"/>
              </a:rPr>
              <a:t>خُطُوَاتٌ لرسم خريطة ذهنية </a:t>
            </a: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4650" y="1769704"/>
            <a:ext cx="1971650" cy="4745916"/>
          </a:xfrm>
          <a:prstGeom prst="rect">
            <a:avLst/>
          </a:prstGeom>
        </p:spPr>
      </p:pic>
      <p:sp>
        <p:nvSpPr>
          <p:cNvPr id="7" name="Rectangle 6"/>
          <p:cNvSpPr/>
          <p:nvPr/>
        </p:nvSpPr>
        <p:spPr>
          <a:xfrm>
            <a:off x="7573354" y="1516529"/>
            <a:ext cx="2093843" cy="523220"/>
          </a:xfrm>
          <a:prstGeom prst="rect">
            <a:avLst/>
          </a:prstGeom>
        </p:spPr>
        <p:txBody>
          <a:bodyPr wrap="none">
            <a:spAutoFit/>
          </a:bodyPr>
          <a:lstStyle/>
          <a:p>
            <a:r>
              <a:rPr lang="ar-EG" sz="2800" b="1" dirty="0">
                <a:solidFill>
                  <a:srgbClr val="005853"/>
                </a:solidFill>
                <a:cs typeface="Sakkal Majalla" panose="02000000000000000000" pitchFamily="2" charset="-78"/>
              </a:rPr>
              <a:t>احضر ورقة فارغة</a:t>
            </a:r>
          </a:p>
        </p:txBody>
      </p:sp>
      <p:sp>
        <p:nvSpPr>
          <p:cNvPr id="8" name="Rectangle 7"/>
          <p:cNvSpPr/>
          <p:nvPr/>
        </p:nvSpPr>
        <p:spPr>
          <a:xfrm>
            <a:off x="1558887" y="2303019"/>
            <a:ext cx="8108310" cy="523220"/>
          </a:xfrm>
          <a:prstGeom prst="rect">
            <a:avLst/>
          </a:prstGeom>
        </p:spPr>
        <p:txBody>
          <a:bodyPr wrap="none">
            <a:spAutoFit/>
          </a:bodyPr>
          <a:lstStyle/>
          <a:p>
            <a:r>
              <a:rPr lang="ar-EG" sz="2800" b="1" dirty="0">
                <a:solidFill>
                  <a:srgbClr val="49042F"/>
                </a:solidFill>
                <a:cs typeface="Sakkal Majalla" panose="02000000000000000000" pitchFamily="2" charset="-78"/>
              </a:rPr>
              <a:t>ضع عِنْوَانَ المَادَّةِ التي تنوي دِرَاسَتَهَا في المنتصف وارسم رسمة رمزية تعبر عنه</a:t>
            </a:r>
          </a:p>
        </p:txBody>
      </p:sp>
      <p:sp>
        <p:nvSpPr>
          <p:cNvPr id="9" name="Rectangle 8"/>
          <p:cNvSpPr/>
          <p:nvPr/>
        </p:nvSpPr>
        <p:spPr>
          <a:xfrm>
            <a:off x="419101" y="2996246"/>
            <a:ext cx="9440800" cy="954107"/>
          </a:xfrm>
          <a:prstGeom prst="rect">
            <a:avLst/>
          </a:prstGeom>
        </p:spPr>
        <p:txBody>
          <a:bodyPr wrap="square">
            <a:spAutoFit/>
          </a:bodyPr>
          <a:lstStyle/>
          <a:p>
            <a:pPr algn="justLow"/>
            <a:r>
              <a:rPr lang="ar-EG" sz="2800" b="1" dirty="0">
                <a:solidFill>
                  <a:srgbClr val="14588F"/>
                </a:solidFill>
                <a:cs typeface="Sakkal Majalla" panose="02000000000000000000" pitchFamily="2" charset="-78"/>
              </a:rPr>
              <a:t>من المركز اخرج قوسا على القوس الأول اكْتُبِ العِنْوَانَ الفرعي الأول وعلى القوس الثاني العِنْوَانَ الفرعي الثاني</a:t>
            </a:r>
          </a:p>
        </p:txBody>
      </p:sp>
      <p:sp>
        <p:nvSpPr>
          <p:cNvPr id="10" name="Rectangle 9"/>
          <p:cNvSpPr/>
          <p:nvPr/>
        </p:nvSpPr>
        <p:spPr>
          <a:xfrm>
            <a:off x="2317744" y="3881052"/>
            <a:ext cx="7398179" cy="523220"/>
          </a:xfrm>
          <a:prstGeom prst="rect">
            <a:avLst/>
          </a:prstGeom>
        </p:spPr>
        <p:txBody>
          <a:bodyPr wrap="none">
            <a:spAutoFit/>
          </a:bodyPr>
          <a:lstStyle/>
          <a:p>
            <a:r>
              <a:rPr lang="ar-EG" sz="2800" b="1" dirty="0">
                <a:solidFill>
                  <a:srgbClr val="880915"/>
                </a:solidFill>
                <a:cs typeface="Sakkal Majalla" panose="02000000000000000000" pitchFamily="2" charset="-78"/>
              </a:rPr>
              <a:t>على العِنْوَانِ الفرعي الأول اخرج أقواسا جديدة، كُلُّ قوس يحمل فكرة</a:t>
            </a:r>
          </a:p>
        </p:txBody>
      </p:sp>
    </p:spTree>
    <p:extLst>
      <p:ext uri="{BB962C8B-B14F-4D97-AF65-F5344CB8AC3E}">
        <p14:creationId xmlns:p14="http://schemas.microsoft.com/office/powerpoint/2010/main" val="24514971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grpSp>
        <p:nvGrpSpPr>
          <p:cNvPr id="6" name="Group 5"/>
          <p:cNvGrpSpPr/>
          <p:nvPr/>
        </p:nvGrpSpPr>
        <p:grpSpPr>
          <a:xfrm>
            <a:off x="8670876" y="1414461"/>
            <a:ext cx="3285758" cy="814389"/>
            <a:chOff x="8670876" y="1414461"/>
            <a:chExt cx="3285758" cy="814389"/>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10207" t="7396" r="62722" b="63313"/>
            <a:stretch/>
          </p:blipFill>
          <p:spPr>
            <a:xfrm>
              <a:off x="11203942" y="1414461"/>
              <a:ext cx="752692" cy="814389"/>
            </a:xfrm>
            <a:prstGeom prst="rect">
              <a:avLst/>
            </a:prstGeom>
          </p:spPr>
        </p:pic>
        <p:sp>
          <p:nvSpPr>
            <p:cNvPr id="5" name="Rectangle 4"/>
            <p:cNvSpPr/>
            <p:nvPr/>
          </p:nvSpPr>
          <p:spPr>
            <a:xfrm>
              <a:off x="8670876" y="1500189"/>
              <a:ext cx="2533066" cy="461665"/>
            </a:xfrm>
            <a:prstGeom prst="rect">
              <a:avLst/>
            </a:prstGeom>
          </p:spPr>
          <p:txBody>
            <a:bodyPr wrap="none">
              <a:spAutoFit/>
            </a:bodyPr>
            <a:lstStyle/>
            <a:p>
              <a:r>
                <a:rPr lang="ar-EG" sz="2400" b="1" dirty="0">
                  <a:solidFill>
                    <a:srgbClr val="C00000"/>
                  </a:solidFill>
                  <a:ea typeface="Calibri" panose="020F0502020204030204" pitchFamily="34" charset="0"/>
                  <a:cs typeface="Sakkal Majalla" panose="02000000000000000000" pitchFamily="2" charset="-78"/>
                </a:rPr>
                <a:t>قال تعالى في كتابه العزيز: </a:t>
              </a:r>
              <a:endParaRPr lang="ar-EG" sz="2800" dirty="0"/>
            </a:p>
          </p:txBody>
        </p:sp>
      </p:grpSp>
      <p:grpSp>
        <p:nvGrpSpPr>
          <p:cNvPr id="9" name="Group 8"/>
          <p:cNvGrpSpPr/>
          <p:nvPr/>
        </p:nvGrpSpPr>
        <p:grpSpPr>
          <a:xfrm>
            <a:off x="4300538" y="2228850"/>
            <a:ext cx="4370338" cy="1309981"/>
            <a:chOff x="4300539" y="2047582"/>
            <a:chExt cx="4370338" cy="1309981"/>
          </a:xfrm>
        </p:grpSpPr>
        <p:pic>
          <p:nvPicPr>
            <p:cNvPr id="7" name="Picture 6"/>
            <p:cNvPicPr>
              <a:picLocks noChangeAspect="1"/>
            </p:cNvPicPr>
            <p:nvPr/>
          </p:nvPicPr>
          <p:blipFill rotWithShape="1">
            <a:blip r:embed="rId6">
              <a:clrChange>
                <a:clrFrom>
                  <a:srgbClr val="F5F5F5"/>
                </a:clrFrom>
                <a:clrTo>
                  <a:srgbClr val="F5F5F5">
                    <a:alpha val="0"/>
                  </a:srgbClr>
                </a:clrTo>
              </a:clrChange>
            </a:blip>
            <a:srcRect t="51172" r="234" b="14375"/>
            <a:stretch/>
          </p:blipFill>
          <p:spPr>
            <a:xfrm>
              <a:off x="4300539" y="2047582"/>
              <a:ext cx="4370338" cy="1309981"/>
            </a:xfrm>
            <a:prstGeom prst="rect">
              <a:avLst/>
            </a:prstGeom>
          </p:spPr>
        </p:pic>
        <p:sp>
          <p:nvSpPr>
            <p:cNvPr id="8" name="Rectangle 7"/>
            <p:cNvSpPr/>
            <p:nvPr/>
          </p:nvSpPr>
          <p:spPr>
            <a:xfrm>
              <a:off x="5182686" y="2300988"/>
              <a:ext cx="2577467" cy="860320"/>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وإذ قال ربك للملائكة إني جاعل في الأرض خليفة</a:t>
              </a:r>
              <a:endParaRPr lang="ar-EG" sz="2400" dirty="0"/>
            </a:p>
          </p:txBody>
        </p:sp>
      </p:grpSp>
      <p:grpSp>
        <p:nvGrpSpPr>
          <p:cNvPr id="13" name="Group 12"/>
          <p:cNvGrpSpPr/>
          <p:nvPr/>
        </p:nvGrpSpPr>
        <p:grpSpPr>
          <a:xfrm>
            <a:off x="10007782" y="3665176"/>
            <a:ext cx="1948852" cy="814389"/>
            <a:chOff x="10007782" y="1414461"/>
            <a:chExt cx="1948852" cy="814389"/>
          </a:xfrm>
        </p:grpSpPr>
        <p:pic>
          <p:nvPicPr>
            <p:cNvPr id="14" name="Picture 13"/>
            <p:cNvPicPr>
              <a:picLocks noChangeAspect="1"/>
            </p:cNvPicPr>
            <p:nvPr/>
          </p:nvPicPr>
          <p:blipFill rotWithShape="1">
            <a:blip r:embed="rId5">
              <a:clrChange>
                <a:clrFrom>
                  <a:srgbClr val="FFFFFF"/>
                </a:clrFrom>
                <a:clrTo>
                  <a:srgbClr val="FFFFFF">
                    <a:alpha val="0"/>
                  </a:srgbClr>
                </a:clrTo>
              </a:clrChange>
            </a:blip>
            <a:srcRect l="10207" t="7396" r="62722" b="63313"/>
            <a:stretch/>
          </p:blipFill>
          <p:spPr>
            <a:xfrm>
              <a:off x="11203942" y="1414461"/>
              <a:ext cx="752692" cy="814389"/>
            </a:xfrm>
            <a:prstGeom prst="rect">
              <a:avLst/>
            </a:prstGeom>
          </p:spPr>
        </p:pic>
        <p:sp>
          <p:nvSpPr>
            <p:cNvPr id="15" name="Rectangle 14"/>
            <p:cNvSpPr/>
            <p:nvPr/>
          </p:nvSpPr>
          <p:spPr>
            <a:xfrm>
              <a:off x="10007782" y="1500189"/>
              <a:ext cx="1196160" cy="461665"/>
            </a:xfrm>
            <a:prstGeom prst="rect">
              <a:avLst/>
            </a:prstGeom>
          </p:spPr>
          <p:txBody>
            <a:bodyPr wrap="none">
              <a:spAutoFit/>
            </a:bodyPr>
            <a:lstStyle/>
            <a:p>
              <a:r>
                <a:rPr lang="ar-EG" sz="2400" b="1" dirty="0">
                  <a:solidFill>
                    <a:srgbClr val="C00000"/>
                  </a:solidFill>
                  <a:ea typeface="Calibri" panose="020F0502020204030204" pitchFamily="34" charset="0"/>
                  <a:cs typeface="Sakkal Majalla" panose="02000000000000000000" pitchFamily="2" charset="-78"/>
                </a:rPr>
                <a:t>وقال أيضا </a:t>
              </a:r>
              <a:endParaRPr lang="ar-EG" sz="2800" dirty="0"/>
            </a:p>
          </p:txBody>
        </p:sp>
      </p:grpSp>
      <p:grpSp>
        <p:nvGrpSpPr>
          <p:cNvPr id="16" name="Group 15"/>
          <p:cNvGrpSpPr/>
          <p:nvPr/>
        </p:nvGrpSpPr>
        <p:grpSpPr>
          <a:xfrm>
            <a:off x="8022556" y="4809523"/>
            <a:ext cx="3181386" cy="843844"/>
            <a:chOff x="4300539" y="2047582"/>
            <a:chExt cx="4370338" cy="1309981"/>
          </a:xfrm>
        </p:grpSpPr>
        <p:pic>
          <p:nvPicPr>
            <p:cNvPr id="17" name="Picture 16"/>
            <p:cNvPicPr>
              <a:picLocks noChangeAspect="1"/>
            </p:cNvPicPr>
            <p:nvPr/>
          </p:nvPicPr>
          <p:blipFill rotWithShape="1">
            <a:blip r:embed="rId6">
              <a:clrChange>
                <a:clrFrom>
                  <a:srgbClr val="F5F5F5"/>
                </a:clrFrom>
                <a:clrTo>
                  <a:srgbClr val="F5F5F5">
                    <a:alpha val="0"/>
                  </a:srgbClr>
                </a:clrTo>
              </a:clrChange>
            </a:blip>
            <a:srcRect t="51172" r="234" b="14375"/>
            <a:stretch/>
          </p:blipFill>
          <p:spPr>
            <a:xfrm>
              <a:off x="4300539" y="2047582"/>
              <a:ext cx="4370338" cy="1309981"/>
            </a:xfrm>
            <a:prstGeom prst="rect">
              <a:avLst/>
            </a:prstGeom>
          </p:spPr>
        </p:pic>
        <p:sp>
          <p:nvSpPr>
            <p:cNvPr id="18" name="Rectangle 17"/>
            <p:cNvSpPr/>
            <p:nvPr/>
          </p:nvSpPr>
          <p:spPr>
            <a:xfrm>
              <a:off x="5182686" y="2300988"/>
              <a:ext cx="2577467"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لقد </a:t>
              </a:r>
              <a:r>
                <a:rPr lang="ar-EG" sz="2400" b="1" dirty="0" err="1">
                  <a:solidFill>
                    <a:srgbClr val="002060"/>
                  </a:solidFill>
                  <a:ea typeface="Calibri" panose="020F0502020204030204" pitchFamily="34" charset="0"/>
                  <a:cs typeface="Sakkal Majalla" panose="02000000000000000000" pitchFamily="2" charset="-78"/>
                </a:rPr>
                <a:t>کرمنا</a:t>
              </a:r>
              <a:r>
                <a:rPr lang="ar-EG" sz="2400" b="1" dirty="0">
                  <a:solidFill>
                    <a:srgbClr val="002060"/>
                  </a:solidFill>
                  <a:ea typeface="Calibri" panose="020F0502020204030204" pitchFamily="34" charset="0"/>
                  <a:cs typeface="Sakkal Majalla" panose="02000000000000000000" pitchFamily="2" charset="-78"/>
                </a:rPr>
                <a:t> بني آدم </a:t>
              </a:r>
              <a:endParaRPr lang="ar-EG" sz="2400" dirty="0"/>
            </a:p>
          </p:txBody>
        </p:sp>
      </p:grpSp>
      <p:grpSp>
        <p:nvGrpSpPr>
          <p:cNvPr id="19" name="Group 18"/>
          <p:cNvGrpSpPr/>
          <p:nvPr/>
        </p:nvGrpSpPr>
        <p:grpSpPr>
          <a:xfrm>
            <a:off x="2016845" y="3665176"/>
            <a:ext cx="3862839" cy="814389"/>
            <a:chOff x="8093795" y="1414461"/>
            <a:chExt cx="3862839" cy="814389"/>
          </a:xfrm>
        </p:grpSpPr>
        <p:pic>
          <p:nvPicPr>
            <p:cNvPr id="20" name="Picture 19"/>
            <p:cNvPicPr>
              <a:picLocks noChangeAspect="1"/>
            </p:cNvPicPr>
            <p:nvPr/>
          </p:nvPicPr>
          <p:blipFill rotWithShape="1">
            <a:blip r:embed="rId5">
              <a:clrChange>
                <a:clrFrom>
                  <a:srgbClr val="FFFFFF"/>
                </a:clrFrom>
                <a:clrTo>
                  <a:srgbClr val="FFFFFF">
                    <a:alpha val="0"/>
                  </a:srgbClr>
                </a:clrTo>
              </a:clrChange>
            </a:blip>
            <a:srcRect l="10207" t="7396" r="62722" b="63313"/>
            <a:stretch/>
          </p:blipFill>
          <p:spPr>
            <a:xfrm>
              <a:off x="11203942" y="1414461"/>
              <a:ext cx="752692" cy="814389"/>
            </a:xfrm>
            <a:prstGeom prst="rect">
              <a:avLst/>
            </a:prstGeom>
          </p:spPr>
        </p:pic>
        <p:sp>
          <p:nvSpPr>
            <p:cNvPr id="21" name="Rectangle 20"/>
            <p:cNvSpPr/>
            <p:nvPr/>
          </p:nvSpPr>
          <p:spPr>
            <a:xfrm>
              <a:off x="8093795" y="1500189"/>
              <a:ext cx="3110147" cy="461665"/>
            </a:xfrm>
            <a:prstGeom prst="rect">
              <a:avLst/>
            </a:prstGeom>
          </p:spPr>
          <p:txBody>
            <a:bodyPr wrap="none">
              <a:spAutoFit/>
            </a:bodyPr>
            <a:lstStyle/>
            <a:p>
              <a:r>
                <a:rPr lang="ar-EG" sz="2400" b="1" dirty="0">
                  <a:solidFill>
                    <a:srgbClr val="C00000"/>
                  </a:solidFill>
                  <a:ea typeface="Calibri" panose="020F0502020204030204" pitchFamily="34" charset="0"/>
                  <a:cs typeface="Sakkal Majalla" panose="02000000000000000000" pitchFamily="2" charset="-78"/>
                </a:rPr>
                <a:t>ويقول الرسول الأعظم محمد ﷺ</a:t>
              </a:r>
              <a:endParaRPr lang="ar-EG" sz="2800" dirty="0"/>
            </a:p>
          </p:txBody>
        </p:sp>
      </p:grpSp>
      <p:grpSp>
        <p:nvGrpSpPr>
          <p:cNvPr id="22" name="Group 21"/>
          <p:cNvGrpSpPr/>
          <p:nvPr/>
        </p:nvGrpSpPr>
        <p:grpSpPr>
          <a:xfrm>
            <a:off x="1945606" y="4809522"/>
            <a:ext cx="3181386" cy="876120"/>
            <a:chOff x="4300539" y="2047582"/>
            <a:chExt cx="4370338" cy="1360087"/>
          </a:xfrm>
        </p:grpSpPr>
        <p:pic>
          <p:nvPicPr>
            <p:cNvPr id="26" name="Picture 25"/>
            <p:cNvPicPr>
              <a:picLocks noChangeAspect="1"/>
            </p:cNvPicPr>
            <p:nvPr/>
          </p:nvPicPr>
          <p:blipFill rotWithShape="1">
            <a:blip r:embed="rId6">
              <a:clrChange>
                <a:clrFrom>
                  <a:srgbClr val="F5F5F5"/>
                </a:clrFrom>
                <a:clrTo>
                  <a:srgbClr val="F5F5F5">
                    <a:alpha val="0"/>
                  </a:srgbClr>
                </a:clrTo>
              </a:clrChange>
            </a:blip>
            <a:srcRect t="51172" r="234" b="14375"/>
            <a:stretch/>
          </p:blipFill>
          <p:spPr>
            <a:xfrm>
              <a:off x="4300539" y="2047582"/>
              <a:ext cx="4370338" cy="1309981"/>
            </a:xfrm>
            <a:prstGeom prst="rect">
              <a:avLst/>
            </a:prstGeom>
          </p:spPr>
        </p:pic>
        <p:sp>
          <p:nvSpPr>
            <p:cNvPr id="27" name="Rectangle 26"/>
            <p:cNvSpPr/>
            <p:nvPr/>
          </p:nvSpPr>
          <p:spPr>
            <a:xfrm>
              <a:off x="5260039" y="2117632"/>
              <a:ext cx="2577467" cy="129003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إن الله خلق آدم على صورته</a:t>
              </a:r>
              <a:endParaRPr lang="ar-EG" sz="2400" dirty="0"/>
            </a:p>
          </p:txBody>
        </p:sp>
      </p:grpSp>
    </p:spTree>
    <p:extLst>
      <p:ext uri="{BB962C8B-B14F-4D97-AF65-F5344CB8AC3E}">
        <p14:creationId xmlns:p14="http://schemas.microsoft.com/office/powerpoint/2010/main" val="37731497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80">
                                          <p:stCondLst>
                                            <p:cond delay="0"/>
                                          </p:stCondLst>
                                        </p:cTn>
                                        <p:tgtEl>
                                          <p:spTgt spid="13"/>
                                        </p:tgtEl>
                                      </p:cBhvr>
                                    </p:animEffect>
                                    <p:anim calcmode="lin" valueType="num">
                                      <p:cBhvr>
                                        <p:cTn id="3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6" dur="26">
                                          <p:stCondLst>
                                            <p:cond delay="650"/>
                                          </p:stCondLst>
                                        </p:cTn>
                                        <p:tgtEl>
                                          <p:spTgt spid="13"/>
                                        </p:tgtEl>
                                      </p:cBhvr>
                                      <p:to x="100000" y="60000"/>
                                    </p:animScale>
                                    <p:animScale>
                                      <p:cBhvr>
                                        <p:cTn id="37" dur="166" decel="50000">
                                          <p:stCondLst>
                                            <p:cond delay="676"/>
                                          </p:stCondLst>
                                        </p:cTn>
                                        <p:tgtEl>
                                          <p:spTgt spid="13"/>
                                        </p:tgtEl>
                                      </p:cBhvr>
                                      <p:to x="100000" y="100000"/>
                                    </p:animScale>
                                    <p:animScale>
                                      <p:cBhvr>
                                        <p:cTn id="38" dur="26">
                                          <p:stCondLst>
                                            <p:cond delay="1312"/>
                                          </p:stCondLst>
                                        </p:cTn>
                                        <p:tgtEl>
                                          <p:spTgt spid="13"/>
                                        </p:tgtEl>
                                      </p:cBhvr>
                                      <p:to x="100000" y="80000"/>
                                    </p:animScale>
                                    <p:animScale>
                                      <p:cBhvr>
                                        <p:cTn id="39" dur="166" decel="50000">
                                          <p:stCondLst>
                                            <p:cond delay="1338"/>
                                          </p:stCondLst>
                                        </p:cTn>
                                        <p:tgtEl>
                                          <p:spTgt spid="13"/>
                                        </p:tgtEl>
                                      </p:cBhvr>
                                      <p:to x="100000" y="100000"/>
                                    </p:animScale>
                                    <p:animScale>
                                      <p:cBhvr>
                                        <p:cTn id="40" dur="26">
                                          <p:stCondLst>
                                            <p:cond delay="1642"/>
                                          </p:stCondLst>
                                        </p:cTn>
                                        <p:tgtEl>
                                          <p:spTgt spid="13"/>
                                        </p:tgtEl>
                                      </p:cBhvr>
                                      <p:to x="100000" y="90000"/>
                                    </p:animScale>
                                    <p:animScale>
                                      <p:cBhvr>
                                        <p:cTn id="41" dur="166" decel="50000">
                                          <p:stCondLst>
                                            <p:cond delay="1668"/>
                                          </p:stCondLst>
                                        </p:cTn>
                                        <p:tgtEl>
                                          <p:spTgt spid="13"/>
                                        </p:tgtEl>
                                      </p:cBhvr>
                                      <p:to x="100000" y="100000"/>
                                    </p:animScale>
                                    <p:animScale>
                                      <p:cBhvr>
                                        <p:cTn id="42" dur="26">
                                          <p:stCondLst>
                                            <p:cond delay="1808"/>
                                          </p:stCondLst>
                                        </p:cTn>
                                        <p:tgtEl>
                                          <p:spTgt spid="13"/>
                                        </p:tgtEl>
                                      </p:cBhvr>
                                      <p:to x="100000" y="95000"/>
                                    </p:animScale>
                                    <p:animScale>
                                      <p:cBhvr>
                                        <p:cTn id="43" dur="166" decel="50000">
                                          <p:stCondLst>
                                            <p:cond delay="1834"/>
                                          </p:stCondLst>
                                        </p:cTn>
                                        <p:tgtEl>
                                          <p:spTgt spid="1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580">
                                          <p:stCondLst>
                                            <p:cond delay="0"/>
                                          </p:stCondLst>
                                        </p:cTn>
                                        <p:tgtEl>
                                          <p:spTgt spid="19"/>
                                        </p:tgtEl>
                                      </p:cBhvr>
                                    </p:animEffect>
                                    <p:anim calcmode="lin" valueType="num">
                                      <p:cBhvr>
                                        <p:cTn id="5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9" dur="26">
                                          <p:stCondLst>
                                            <p:cond delay="650"/>
                                          </p:stCondLst>
                                        </p:cTn>
                                        <p:tgtEl>
                                          <p:spTgt spid="19"/>
                                        </p:tgtEl>
                                      </p:cBhvr>
                                      <p:to x="100000" y="60000"/>
                                    </p:animScale>
                                    <p:animScale>
                                      <p:cBhvr>
                                        <p:cTn id="60" dur="166" decel="50000">
                                          <p:stCondLst>
                                            <p:cond delay="676"/>
                                          </p:stCondLst>
                                        </p:cTn>
                                        <p:tgtEl>
                                          <p:spTgt spid="19"/>
                                        </p:tgtEl>
                                      </p:cBhvr>
                                      <p:to x="100000" y="100000"/>
                                    </p:animScale>
                                    <p:animScale>
                                      <p:cBhvr>
                                        <p:cTn id="61" dur="26">
                                          <p:stCondLst>
                                            <p:cond delay="1312"/>
                                          </p:stCondLst>
                                        </p:cTn>
                                        <p:tgtEl>
                                          <p:spTgt spid="19"/>
                                        </p:tgtEl>
                                      </p:cBhvr>
                                      <p:to x="100000" y="80000"/>
                                    </p:animScale>
                                    <p:animScale>
                                      <p:cBhvr>
                                        <p:cTn id="62" dur="166" decel="50000">
                                          <p:stCondLst>
                                            <p:cond delay="1338"/>
                                          </p:stCondLst>
                                        </p:cTn>
                                        <p:tgtEl>
                                          <p:spTgt spid="19"/>
                                        </p:tgtEl>
                                      </p:cBhvr>
                                      <p:to x="100000" y="100000"/>
                                    </p:animScale>
                                    <p:animScale>
                                      <p:cBhvr>
                                        <p:cTn id="63" dur="26">
                                          <p:stCondLst>
                                            <p:cond delay="1642"/>
                                          </p:stCondLst>
                                        </p:cTn>
                                        <p:tgtEl>
                                          <p:spTgt spid="19"/>
                                        </p:tgtEl>
                                      </p:cBhvr>
                                      <p:to x="100000" y="90000"/>
                                    </p:animScale>
                                    <p:animScale>
                                      <p:cBhvr>
                                        <p:cTn id="64" dur="166" decel="50000">
                                          <p:stCondLst>
                                            <p:cond delay="1668"/>
                                          </p:stCondLst>
                                        </p:cTn>
                                        <p:tgtEl>
                                          <p:spTgt spid="19"/>
                                        </p:tgtEl>
                                      </p:cBhvr>
                                      <p:to x="100000" y="100000"/>
                                    </p:animScale>
                                    <p:animScale>
                                      <p:cBhvr>
                                        <p:cTn id="65" dur="26">
                                          <p:stCondLst>
                                            <p:cond delay="1808"/>
                                          </p:stCondLst>
                                        </p:cTn>
                                        <p:tgtEl>
                                          <p:spTgt spid="19"/>
                                        </p:tgtEl>
                                      </p:cBhvr>
                                      <p:to x="100000" y="95000"/>
                                    </p:animScale>
                                    <p:animScale>
                                      <p:cBhvr>
                                        <p:cTn id="66" dur="166" decel="50000">
                                          <p:stCondLst>
                                            <p:cond delay="1834"/>
                                          </p:stCondLst>
                                        </p:cTn>
                                        <p:tgtEl>
                                          <p:spTgt spid="19"/>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barn(inVertical)">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stretch>
            <a:fillRect/>
          </a:stretch>
        </p:blipFill>
        <p:spPr>
          <a:xfrm>
            <a:off x="1194383" y="2826239"/>
            <a:ext cx="5313598" cy="3489263"/>
          </a:xfrm>
          <a:prstGeom prst="rect">
            <a:avLst/>
          </a:prstGeom>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650" y="1769704"/>
            <a:ext cx="1971650" cy="4745916"/>
          </a:xfrm>
          <a:prstGeom prst="rect">
            <a:avLst/>
          </a:prstGeom>
        </p:spPr>
      </p:pic>
      <p:sp>
        <p:nvSpPr>
          <p:cNvPr id="7" name="Rectangle 6"/>
          <p:cNvSpPr/>
          <p:nvPr/>
        </p:nvSpPr>
        <p:spPr>
          <a:xfrm>
            <a:off x="4022702" y="1516529"/>
            <a:ext cx="5644495" cy="523220"/>
          </a:xfrm>
          <a:prstGeom prst="rect">
            <a:avLst/>
          </a:prstGeom>
        </p:spPr>
        <p:txBody>
          <a:bodyPr wrap="none">
            <a:spAutoFit/>
          </a:bodyPr>
          <a:lstStyle/>
          <a:p>
            <a:r>
              <a:rPr lang="ar-EG" sz="2800" b="1" dirty="0">
                <a:solidFill>
                  <a:srgbClr val="005853"/>
                </a:solidFill>
                <a:cs typeface="Sakkal Majalla" panose="02000000000000000000" pitchFamily="2" charset="-78"/>
              </a:rPr>
              <a:t>استخدم كَلِمَاتٍ دلالية فقط لا تستخدم جمل طويلة</a:t>
            </a:r>
          </a:p>
        </p:txBody>
      </p:sp>
      <p:sp>
        <p:nvSpPr>
          <p:cNvPr id="8" name="Rectangle 7"/>
          <p:cNvSpPr/>
          <p:nvPr/>
        </p:nvSpPr>
        <p:spPr>
          <a:xfrm>
            <a:off x="3851182" y="2303019"/>
            <a:ext cx="5816015" cy="523220"/>
          </a:xfrm>
          <a:prstGeom prst="rect">
            <a:avLst/>
          </a:prstGeom>
        </p:spPr>
        <p:txBody>
          <a:bodyPr wrap="none">
            <a:spAutoFit/>
          </a:bodyPr>
          <a:lstStyle/>
          <a:p>
            <a:r>
              <a:rPr lang="ar-EG" sz="2800" b="1" dirty="0">
                <a:solidFill>
                  <a:srgbClr val="49042F"/>
                </a:solidFill>
                <a:cs typeface="Sakkal Majalla" panose="02000000000000000000" pitchFamily="2" charset="-78"/>
              </a:rPr>
              <a:t>حاول إضافة رموز ورسوم كاريكاتورية تعبر عن كُلِّ فرع</a:t>
            </a:r>
          </a:p>
        </p:txBody>
      </p:sp>
      <p:sp>
        <p:nvSpPr>
          <p:cNvPr id="9" name="Rectangle 8"/>
          <p:cNvSpPr/>
          <p:nvPr/>
        </p:nvSpPr>
        <p:spPr>
          <a:xfrm>
            <a:off x="323850" y="3280199"/>
            <a:ext cx="9440800" cy="523220"/>
          </a:xfrm>
          <a:prstGeom prst="rect">
            <a:avLst/>
          </a:prstGeom>
        </p:spPr>
        <p:txBody>
          <a:bodyPr wrap="square">
            <a:spAutoFit/>
          </a:bodyPr>
          <a:lstStyle/>
          <a:p>
            <a:pPr algn="justLow"/>
            <a:r>
              <a:rPr lang="ar-EG" sz="2800" b="1" dirty="0">
                <a:solidFill>
                  <a:srgbClr val="14588F"/>
                </a:solidFill>
                <a:cs typeface="Sakkal Majalla" panose="02000000000000000000" pitchFamily="2" charset="-78"/>
              </a:rPr>
              <a:t>استخدم على الأقل 3 أَلْوَانٍ</a:t>
            </a:r>
          </a:p>
        </p:txBody>
      </p:sp>
      <p:sp>
        <p:nvSpPr>
          <p:cNvPr id="10" name="Rectangle 9"/>
          <p:cNvSpPr/>
          <p:nvPr/>
        </p:nvSpPr>
        <p:spPr>
          <a:xfrm>
            <a:off x="6068771" y="3881052"/>
            <a:ext cx="3647152" cy="523220"/>
          </a:xfrm>
          <a:prstGeom prst="rect">
            <a:avLst/>
          </a:prstGeom>
        </p:spPr>
        <p:txBody>
          <a:bodyPr wrap="none">
            <a:spAutoFit/>
          </a:bodyPr>
          <a:lstStyle/>
          <a:p>
            <a:r>
              <a:rPr lang="ar-EG" sz="2800" b="1" dirty="0">
                <a:solidFill>
                  <a:srgbClr val="880915"/>
                </a:solidFill>
                <a:cs typeface="Sakkal Majalla" panose="02000000000000000000" pitchFamily="2" charset="-78"/>
              </a:rPr>
              <a:t>أشعل خيالك ... أبدع ... واستمتع</a:t>
            </a:r>
          </a:p>
        </p:txBody>
      </p:sp>
    </p:spTree>
    <p:extLst>
      <p:ext uri="{BB962C8B-B14F-4D97-AF65-F5344CB8AC3E}">
        <p14:creationId xmlns:p14="http://schemas.microsoft.com/office/powerpoint/2010/main" val="34977458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8412984" y="1716034"/>
            <a:ext cx="2961624" cy="3832498"/>
            <a:chOff x="8279634" y="1639834"/>
            <a:chExt cx="2961624" cy="3832498"/>
          </a:xfrm>
        </p:grpSpPr>
        <p:pic>
          <p:nvPicPr>
            <p:cNvPr id="6" name="Picture 5"/>
            <p:cNvPicPr>
              <a:picLocks noChangeAspect="1"/>
            </p:cNvPicPr>
            <p:nvPr/>
          </p:nvPicPr>
          <p:blipFill>
            <a:blip r:embed="rId5"/>
            <a:stretch>
              <a:fillRect/>
            </a:stretch>
          </p:blipFill>
          <p:spPr>
            <a:xfrm>
              <a:off x="8336783" y="1639834"/>
              <a:ext cx="2904475" cy="3832498"/>
            </a:xfrm>
            <a:prstGeom prst="rect">
              <a:avLst/>
            </a:prstGeom>
          </p:spPr>
        </p:pic>
        <p:sp>
          <p:nvSpPr>
            <p:cNvPr id="7" name="Rectangle 6"/>
            <p:cNvSpPr/>
            <p:nvPr/>
          </p:nvSpPr>
          <p:spPr>
            <a:xfrm>
              <a:off x="8279634" y="1857146"/>
              <a:ext cx="2540766" cy="3416320"/>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حتى وإِنْ كنت لا تعرف الرسم أَنْتَ هنا تستخدم رموز صورية خاصة بك، الشكلُ الجماليُّ ليس المَطْلُوبَ بقدر مدى فهمك لها ... وعلى كُلِّ الأحوال</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كن مطمئنا فأَنْتَ لن تعرضها في معرض جامعتك السنوي!</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8" name="Group 7"/>
          <p:cNvGrpSpPr/>
          <p:nvPr/>
        </p:nvGrpSpPr>
        <p:grpSpPr>
          <a:xfrm>
            <a:off x="5002600" y="1716034"/>
            <a:ext cx="2988883" cy="3832498"/>
            <a:chOff x="4869250" y="1639834"/>
            <a:chExt cx="2988883" cy="3832498"/>
          </a:xfrm>
        </p:grpSpPr>
        <p:pic>
          <p:nvPicPr>
            <p:cNvPr id="9" name="Picture 8"/>
            <p:cNvPicPr>
              <a:picLocks noChangeAspect="1"/>
            </p:cNvPicPr>
            <p:nvPr/>
          </p:nvPicPr>
          <p:blipFill>
            <a:blip r:embed="rId6"/>
            <a:stretch>
              <a:fillRect/>
            </a:stretch>
          </p:blipFill>
          <p:spPr>
            <a:xfrm>
              <a:off x="4953658" y="1639834"/>
              <a:ext cx="2904475" cy="3832498"/>
            </a:xfrm>
            <a:prstGeom prst="rect">
              <a:avLst/>
            </a:prstGeom>
          </p:spPr>
        </p:pic>
        <p:sp>
          <p:nvSpPr>
            <p:cNvPr id="10" name="Rectangle 9"/>
            <p:cNvSpPr/>
            <p:nvPr/>
          </p:nvSpPr>
          <p:spPr>
            <a:xfrm>
              <a:off x="4869250" y="1876196"/>
              <a:ext cx="2429398"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لقد مارست الطَّرِيقَةَ التَّقْلِيدِيَّةِ في الدِّرَاسَةِ طوال حياتك المدرسية وأوصلتك إلى نتيجة بمستوى معين ... لربما جيد جدا، جيد، مقبول...  أَنْتَ تَعْلَم! </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1" name="Group 10"/>
          <p:cNvGrpSpPr/>
          <p:nvPr/>
        </p:nvGrpSpPr>
        <p:grpSpPr>
          <a:xfrm>
            <a:off x="1529551" y="1716034"/>
            <a:ext cx="2904475" cy="3832498"/>
            <a:chOff x="1396201" y="1639834"/>
            <a:chExt cx="2904475" cy="3832498"/>
          </a:xfrm>
        </p:grpSpPr>
        <p:pic>
          <p:nvPicPr>
            <p:cNvPr id="12" name="Picture 11"/>
            <p:cNvPicPr>
              <a:picLocks noChangeAspect="1"/>
            </p:cNvPicPr>
            <p:nvPr/>
          </p:nvPicPr>
          <p:blipFill>
            <a:blip r:embed="rId7"/>
            <a:stretch>
              <a:fillRect/>
            </a:stretch>
          </p:blipFill>
          <p:spPr>
            <a:xfrm>
              <a:off x="1396201" y="1639834"/>
              <a:ext cx="2904475" cy="3832498"/>
            </a:xfrm>
            <a:prstGeom prst="rect">
              <a:avLst/>
            </a:prstGeom>
          </p:spPr>
        </p:pic>
        <p:sp>
          <p:nvSpPr>
            <p:cNvPr id="13" name="Rectangle 12"/>
            <p:cNvSpPr/>
            <p:nvPr/>
          </p:nvSpPr>
          <p:spPr>
            <a:xfrm>
              <a:off x="1526637" y="2107029"/>
              <a:ext cx="2180332"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حاول الآنَ أَنْ تمارس أسلوبا مختلفا حتى تحصل على نتيجة مختلفة... لن تخسر شيء ... لكن قد تكسب الكثير</a:t>
              </a:r>
              <a:endParaRPr lang="en-ZA"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54079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622617" y="121135"/>
            <a:ext cx="5536565" cy="711835"/>
            <a:chOff x="-2813849" y="-123092"/>
            <a:chExt cx="5538013" cy="712227"/>
          </a:xfrm>
        </p:grpSpPr>
        <p:sp>
          <p:nvSpPr>
            <p:cNvPr id="6" name="Rectangle 5"/>
            <p:cNvSpPr/>
            <p:nvPr/>
          </p:nvSpPr>
          <p:spPr>
            <a:xfrm>
              <a:off x="-2813849" y="98919"/>
              <a:ext cx="4915157" cy="43925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أتذكر شكل الخلية العصبية؟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6" descr="Cartoon character and red question mark vector free download"/>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1952" y="-123092"/>
              <a:ext cx="712212" cy="712227"/>
            </a:xfrm>
            <a:prstGeom prst="rect">
              <a:avLst/>
            </a:prstGeom>
            <a:noFill/>
            <a:ln>
              <a:noFill/>
            </a:ln>
          </p:spPr>
        </p:pic>
      </p:grpSp>
      <p:sp>
        <p:nvSpPr>
          <p:cNvPr id="8" name="Rectangle 7"/>
          <p:cNvSpPr/>
          <p:nvPr/>
        </p:nvSpPr>
        <p:spPr>
          <a:xfrm>
            <a:off x="381000" y="1550842"/>
            <a:ext cx="11575634"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الخلية العصبية لها نقطة مركزية وأذرع متفرعة منها، ومن كُلِّ ذراع تتفرع أذرع أصغر وأدق. ... وربما لهذا السبب تكون الخطط الذهنية أقرب في شكلها إلى الخلايا العصبية</a:t>
            </a:r>
          </a:p>
        </p:txBody>
      </p:sp>
      <p:pic>
        <p:nvPicPr>
          <p:cNvPr id="9" name="Picture 8" descr="الوصف: cell"/>
          <p:cNvPicPr/>
          <p:nvPr/>
        </p:nvPicPr>
        <p:blipFill>
          <a:blip r:embed="rId6">
            <a:extLst>
              <a:ext uri="{28A0092B-C50C-407E-A947-70E740481C1C}">
                <a14:useLocalDpi xmlns:a14="http://schemas.microsoft.com/office/drawing/2010/main" val="0"/>
              </a:ext>
            </a:extLst>
          </a:blip>
          <a:srcRect/>
          <a:stretch>
            <a:fillRect/>
          </a:stretch>
        </p:blipFill>
        <p:spPr bwMode="auto">
          <a:xfrm>
            <a:off x="3067050" y="2751773"/>
            <a:ext cx="6563011" cy="3514897"/>
          </a:xfrm>
          <a:prstGeom prst="rect">
            <a:avLst/>
          </a:prstGeom>
          <a:noFill/>
          <a:ln>
            <a:noFill/>
          </a:ln>
        </p:spPr>
      </p:pic>
    </p:spTree>
    <p:extLst>
      <p:ext uri="{BB962C8B-B14F-4D97-AF65-F5344CB8AC3E}">
        <p14:creationId xmlns:p14="http://schemas.microsoft.com/office/powerpoint/2010/main" val="11803016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8034573" y="1178396"/>
            <a:ext cx="3865704" cy="5483907"/>
            <a:chOff x="7796463" y="935869"/>
            <a:chExt cx="3865704" cy="5483907"/>
          </a:xfrm>
        </p:grpSpPr>
        <p:pic>
          <p:nvPicPr>
            <p:cNvPr id="6" name="Picture 5"/>
            <p:cNvPicPr>
              <a:picLocks noChangeAspect="1"/>
            </p:cNvPicPr>
            <p:nvPr/>
          </p:nvPicPr>
          <p:blipFill>
            <a:blip r:embed="rId5">
              <a:clrChange>
                <a:clrFrom>
                  <a:srgbClr val="FFFFFF"/>
                </a:clrFrom>
                <a:clrTo>
                  <a:srgbClr val="FFFFFF">
                    <a:alpha val="0"/>
                  </a:srgbClr>
                </a:clrTo>
              </a:clrChange>
            </a:blip>
            <a:stretch>
              <a:fillRect/>
            </a:stretch>
          </p:blipFill>
          <p:spPr>
            <a:xfrm flipH="1">
              <a:off x="7796463" y="935869"/>
              <a:ext cx="3865704" cy="5483907"/>
            </a:xfrm>
            <a:prstGeom prst="rect">
              <a:avLst/>
            </a:prstGeom>
          </p:spPr>
        </p:pic>
        <p:sp>
          <p:nvSpPr>
            <p:cNvPr id="7" name="Rectangle 6"/>
            <p:cNvSpPr/>
            <p:nvPr/>
          </p:nvSpPr>
          <p:spPr>
            <a:xfrm>
              <a:off x="9389047" y="2457383"/>
              <a:ext cx="2012393" cy="954107"/>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الخريطة الذهنية لها ثلاثة أسس</a:t>
              </a:r>
            </a:p>
          </p:txBody>
        </p:sp>
      </p:grpSp>
      <p:grpSp>
        <p:nvGrpSpPr>
          <p:cNvPr id="8" name="Group 7"/>
          <p:cNvGrpSpPr/>
          <p:nvPr/>
        </p:nvGrpSpPr>
        <p:grpSpPr>
          <a:xfrm>
            <a:off x="400050" y="2699910"/>
            <a:ext cx="8445288" cy="1015663"/>
            <a:chOff x="326683" y="2375647"/>
            <a:chExt cx="8445288" cy="1015663"/>
          </a:xfrm>
        </p:grpSpPr>
        <p:sp>
          <p:nvSpPr>
            <p:cNvPr id="9" name="Rectangle 8"/>
            <p:cNvSpPr/>
            <p:nvPr/>
          </p:nvSpPr>
          <p:spPr>
            <a:xfrm>
              <a:off x="326683" y="2375647"/>
              <a:ext cx="7598869" cy="1015663"/>
            </a:xfrm>
            <a:prstGeom prst="rect">
              <a:avLst/>
            </a:prstGeom>
          </p:spPr>
          <p:txBody>
            <a:bodyPr wrap="square">
              <a:spAutoFit/>
            </a:bodyPr>
            <a:lstStyle/>
            <a:p>
              <a:pPr algn="justLow">
                <a:lnSpc>
                  <a:spcPct val="125000"/>
                </a:lnSpc>
              </a:pPr>
              <a:r>
                <a:rPr lang="ar-EG" sz="2400" b="1" dirty="0">
                  <a:solidFill>
                    <a:prstClr val="black"/>
                  </a:solidFill>
                  <a:latin typeface="Sakkal Majalla" panose="02000000000000000000" pitchFamily="2" charset="-78"/>
                  <a:cs typeface="Sakkal Majalla" panose="02000000000000000000" pitchFamily="2" charset="-78"/>
                </a:rPr>
                <a:t>الصورة فهي تعتمد على الرسم والصورة حيث إِنَّ 80% من تذكرنا للمَعْلُومَات هو عن طَرِيقِ الصورة</a:t>
              </a:r>
            </a:p>
          </p:txBody>
        </p:sp>
        <p:sp>
          <p:nvSpPr>
            <p:cNvPr id="10" name="Rectangle 9"/>
            <p:cNvSpPr/>
            <p:nvPr/>
          </p:nvSpPr>
          <p:spPr>
            <a:xfrm>
              <a:off x="8391739" y="2529536"/>
              <a:ext cx="380232" cy="646331"/>
            </a:xfrm>
            <a:prstGeom prst="rect">
              <a:avLst/>
            </a:prstGeom>
          </p:spPr>
          <p:txBody>
            <a:bodyPr wrap="none">
              <a:spAutoFit/>
            </a:bodyPr>
            <a:lstStyle/>
            <a:p>
              <a:pPr algn="r" rtl="1"/>
              <a:r>
                <a:rPr lang="ar-EG" sz="3600" b="1" dirty="0">
                  <a:solidFill>
                    <a:prstClr val="black"/>
                  </a:solidFill>
                  <a:latin typeface="Sakkal Majalla" panose="02000000000000000000" pitchFamily="2" charset="-78"/>
                  <a:cs typeface="Sakkal Majalla" panose="02000000000000000000" pitchFamily="2" charset="-78"/>
                </a:rPr>
                <a:t>1</a:t>
              </a:r>
            </a:p>
          </p:txBody>
        </p:sp>
      </p:grpSp>
      <p:grpSp>
        <p:nvGrpSpPr>
          <p:cNvPr id="11" name="Group 10"/>
          <p:cNvGrpSpPr/>
          <p:nvPr/>
        </p:nvGrpSpPr>
        <p:grpSpPr>
          <a:xfrm>
            <a:off x="3817966" y="4409969"/>
            <a:ext cx="5033209" cy="646331"/>
            <a:chOff x="3695405" y="2715773"/>
            <a:chExt cx="5033209" cy="646331"/>
          </a:xfrm>
        </p:grpSpPr>
        <p:sp>
          <p:nvSpPr>
            <p:cNvPr id="12" name="Rectangle 11"/>
            <p:cNvSpPr/>
            <p:nvPr/>
          </p:nvSpPr>
          <p:spPr>
            <a:xfrm>
              <a:off x="3695405" y="2764619"/>
              <a:ext cx="4180953" cy="553998"/>
            </a:xfrm>
            <a:prstGeom prst="rect">
              <a:avLst/>
            </a:prstGeom>
          </p:spPr>
          <p:txBody>
            <a:bodyPr wrap="none">
              <a:spAutoFit/>
            </a:bodyPr>
            <a:lstStyle/>
            <a:p>
              <a:pPr algn="justLow">
                <a:lnSpc>
                  <a:spcPct val="125000"/>
                </a:lnSpc>
              </a:pPr>
              <a:r>
                <a:rPr lang="ar-EG" sz="2400" b="1" dirty="0">
                  <a:solidFill>
                    <a:prstClr val="black"/>
                  </a:solidFill>
                  <a:latin typeface="Sakkal Majalla" panose="02000000000000000000" pitchFamily="2" charset="-78"/>
                  <a:cs typeface="Sakkal Majalla" panose="02000000000000000000" pitchFamily="2" charset="-78"/>
                </a:rPr>
                <a:t>فصي الدماغ – الفص الأيمن والفص الأيسر</a:t>
              </a:r>
            </a:p>
          </p:txBody>
        </p:sp>
        <p:sp>
          <p:nvSpPr>
            <p:cNvPr id="13" name="Rectangle 12"/>
            <p:cNvSpPr/>
            <p:nvPr/>
          </p:nvSpPr>
          <p:spPr>
            <a:xfrm>
              <a:off x="8348382" y="2715773"/>
              <a:ext cx="380232" cy="646331"/>
            </a:xfrm>
            <a:prstGeom prst="rect">
              <a:avLst/>
            </a:prstGeom>
          </p:spPr>
          <p:txBody>
            <a:bodyPr wrap="none">
              <a:spAutoFit/>
            </a:bodyPr>
            <a:lstStyle/>
            <a:p>
              <a:pPr algn="r" rtl="1"/>
              <a:r>
                <a:rPr lang="ar-EG" sz="3600" b="1" dirty="0">
                  <a:solidFill>
                    <a:prstClr val="black"/>
                  </a:solidFill>
                  <a:latin typeface="Sakkal Majalla" panose="02000000000000000000" pitchFamily="2" charset="-78"/>
                  <a:cs typeface="Sakkal Majalla" panose="02000000000000000000" pitchFamily="2" charset="-78"/>
                </a:rPr>
                <a:t>2</a:t>
              </a:r>
            </a:p>
          </p:txBody>
        </p:sp>
      </p:grpSp>
      <p:grpSp>
        <p:nvGrpSpPr>
          <p:cNvPr id="14" name="Group 13"/>
          <p:cNvGrpSpPr/>
          <p:nvPr/>
        </p:nvGrpSpPr>
        <p:grpSpPr>
          <a:xfrm>
            <a:off x="797866" y="5626631"/>
            <a:ext cx="8829291" cy="1015663"/>
            <a:chOff x="-90484" y="2830578"/>
            <a:chExt cx="8829291" cy="1015663"/>
          </a:xfrm>
        </p:grpSpPr>
        <p:sp>
          <p:nvSpPr>
            <p:cNvPr id="15" name="Rectangle 14"/>
            <p:cNvSpPr/>
            <p:nvPr/>
          </p:nvSpPr>
          <p:spPr>
            <a:xfrm>
              <a:off x="-90484" y="2830578"/>
              <a:ext cx="8047472" cy="1015663"/>
            </a:xfrm>
            <a:prstGeom prst="rect">
              <a:avLst/>
            </a:prstGeom>
          </p:spPr>
          <p:txBody>
            <a:bodyPr wrap="square">
              <a:spAutoFit/>
            </a:bodyPr>
            <a:lstStyle/>
            <a:p>
              <a:pPr algn="justLow">
                <a:lnSpc>
                  <a:spcPct val="125000"/>
                </a:lnSpc>
              </a:pPr>
              <a:r>
                <a:rPr lang="ar-EG" sz="2400" b="1" dirty="0">
                  <a:solidFill>
                    <a:prstClr val="black"/>
                  </a:solidFill>
                  <a:latin typeface="Sakkal Majalla" panose="02000000000000000000" pitchFamily="2" charset="-78"/>
                  <a:cs typeface="Sakkal Majalla" panose="02000000000000000000" pitchFamily="2" charset="-78"/>
                </a:rPr>
                <a:t>الخلية والروابط - حيث يوجد بدماغ الإِنْسَانِ تريليون خلية (أكثر من عدد سكان الأرض بـ 166 مره)</a:t>
              </a:r>
            </a:p>
          </p:txBody>
        </p:sp>
        <p:sp>
          <p:nvSpPr>
            <p:cNvPr id="16" name="Rectangle 15"/>
            <p:cNvSpPr/>
            <p:nvPr/>
          </p:nvSpPr>
          <p:spPr>
            <a:xfrm>
              <a:off x="8366590" y="2949054"/>
              <a:ext cx="372217" cy="646331"/>
            </a:xfrm>
            <a:prstGeom prst="rect">
              <a:avLst/>
            </a:prstGeom>
          </p:spPr>
          <p:txBody>
            <a:bodyPr wrap="none">
              <a:spAutoFit/>
            </a:bodyPr>
            <a:lstStyle/>
            <a:p>
              <a:pPr algn="r" rtl="1"/>
              <a:r>
                <a:rPr lang="ar-EG" sz="3600" b="1" dirty="0">
                  <a:solidFill>
                    <a:prstClr val="black"/>
                  </a:solidFill>
                  <a:latin typeface="Sakkal Majalla" panose="02000000000000000000" pitchFamily="2" charset="-78"/>
                  <a:cs typeface="Sakkal Majalla" panose="02000000000000000000" pitchFamily="2" charset="-78"/>
                </a:rPr>
                <a:t>3</a:t>
              </a:r>
            </a:p>
          </p:txBody>
        </p:sp>
      </p:grpSp>
    </p:spTree>
    <p:extLst>
      <p:ext uri="{BB962C8B-B14F-4D97-AF65-F5344CB8AC3E}">
        <p14:creationId xmlns:p14="http://schemas.microsoft.com/office/powerpoint/2010/main" val="7301501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2" name="Group 1"/>
          <p:cNvGrpSpPr/>
          <p:nvPr/>
        </p:nvGrpSpPr>
        <p:grpSpPr>
          <a:xfrm>
            <a:off x="532984" y="1377959"/>
            <a:ext cx="11423650" cy="1015663"/>
            <a:chOff x="532984" y="1225559"/>
            <a:chExt cx="11423650" cy="1015663"/>
          </a:xfrm>
        </p:grpSpPr>
        <p:pic>
          <p:nvPicPr>
            <p:cNvPr id="5" name="Picture 4" descr="C:\Users\ze\Pictures\التحصيل\fb13e385627fe93733893f993f6f0152.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372434" y="1301759"/>
              <a:ext cx="584200" cy="831839"/>
            </a:xfrm>
            <a:prstGeom prst="rect">
              <a:avLst/>
            </a:prstGeom>
            <a:noFill/>
            <a:ln>
              <a:noFill/>
            </a:ln>
          </p:spPr>
        </p:pic>
        <p:sp>
          <p:nvSpPr>
            <p:cNvPr id="6" name="Rectangle 5"/>
            <p:cNvSpPr/>
            <p:nvPr/>
          </p:nvSpPr>
          <p:spPr>
            <a:xfrm>
              <a:off x="532984" y="1225559"/>
              <a:ext cx="10839450"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يعد رسم الخرائط للمواد الدِّرَاسِيَّةِ بهذا الشكل امرأ سهلاً وكَانَ المواد موضوعة لكي يرسم لها خرائط! تمكنك الخرائط من الإلمام بالمَادَّةِ الدِّرَاسِيَّةِ قبل البدء فيها ولتلخيص مَادَّةٍ مُعَيَّنَةٍ في صفحة واحدة</a:t>
              </a:r>
            </a:p>
          </p:txBody>
        </p:sp>
      </p:grpSp>
      <p:grpSp>
        <p:nvGrpSpPr>
          <p:cNvPr id="7" name="Group 6"/>
          <p:cNvGrpSpPr/>
          <p:nvPr/>
        </p:nvGrpSpPr>
        <p:grpSpPr>
          <a:xfrm>
            <a:off x="532984" y="2393622"/>
            <a:ext cx="11423650" cy="1015663"/>
            <a:chOff x="532984" y="1225559"/>
            <a:chExt cx="11423650" cy="1015663"/>
          </a:xfrm>
        </p:grpSpPr>
        <p:pic>
          <p:nvPicPr>
            <p:cNvPr id="8" name="Picture 7" descr="C:\Users\ze\Pictures\التحصيل\fb13e385627fe93733893f993f6f0152.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372434" y="1301759"/>
              <a:ext cx="584200" cy="831839"/>
            </a:xfrm>
            <a:prstGeom prst="rect">
              <a:avLst/>
            </a:prstGeom>
            <a:noFill/>
            <a:ln>
              <a:noFill/>
            </a:ln>
          </p:spPr>
        </p:pic>
        <p:sp>
          <p:nvSpPr>
            <p:cNvPr id="9" name="Rectangle 8"/>
            <p:cNvSpPr/>
            <p:nvPr/>
          </p:nvSpPr>
          <p:spPr>
            <a:xfrm>
              <a:off x="532984" y="1225559"/>
              <a:ext cx="10839450"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تصفح أولا الكِتَابَ (أو الفصل الدِّرَاسِيِّ) ولاحظ العناوين الرئيسية ستمثل هَذِهِ العناوين الفروع الرئيسية لخريطة العَقْلِ الخاصة بك والتي تتفرع من الشكل المركزي المرسوم في منتصف الورقة الفارغة</a:t>
              </a:r>
            </a:p>
          </p:txBody>
        </p:sp>
      </p:grpSp>
      <p:grpSp>
        <p:nvGrpSpPr>
          <p:cNvPr id="10" name="Group 9"/>
          <p:cNvGrpSpPr/>
          <p:nvPr/>
        </p:nvGrpSpPr>
        <p:grpSpPr>
          <a:xfrm>
            <a:off x="532984" y="3390075"/>
            <a:ext cx="11423650" cy="1015663"/>
            <a:chOff x="532984" y="1225559"/>
            <a:chExt cx="11423650" cy="1015663"/>
          </a:xfrm>
        </p:grpSpPr>
        <p:pic>
          <p:nvPicPr>
            <p:cNvPr id="11" name="Picture 10" descr="C:\Users\ze\Pictures\التحصيل\fb13e385627fe93733893f993f6f0152.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372434" y="1301759"/>
              <a:ext cx="584200" cy="831839"/>
            </a:xfrm>
            <a:prstGeom prst="rect">
              <a:avLst/>
            </a:prstGeom>
            <a:noFill/>
            <a:ln>
              <a:noFill/>
            </a:ln>
          </p:spPr>
        </p:pic>
        <p:sp>
          <p:nvSpPr>
            <p:cNvPr id="12" name="Rectangle 11"/>
            <p:cNvSpPr/>
            <p:nvPr/>
          </p:nvSpPr>
          <p:spPr>
            <a:xfrm>
              <a:off x="532984" y="1225559"/>
              <a:ext cx="10839450"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بعد رسم هذا الهيكل الرئيسي يمكنك بعد ذلك وضع باقي التفاصيل أثناء الدِّرَاسَةِ حتى وإِنْ لم تكن تقرأ الكِتَابَ بالترتيب الصحيح</a:t>
              </a:r>
            </a:p>
          </p:txBody>
        </p:sp>
      </p:grpSp>
      <p:grpSp>
        <p:nvGrpSpPr>
          <p:cNvPr id="13" name="Group 12"/>
          <p:cNvGrpSpPr/>
          <p:nvPr/>
        </p:nvGrpSpPr>
        <p:grpSpPr>
          <a:xfrm>
            <a:off x="532984" y="4405738"/>
            <a:ext cx="11423650" cy="1015663"/>
            <a:chOff x="532984" y="1225559"/>
            <a:chExt cx="11423650" cy="1015663"/>
          </a:xfrm>
        </p:grpSpPr>
        <p:pic>
          <p:nvPicPr>
            <p:cNvPr id="14" name="Picture 13" descr="C:\Users\ze\Pictures\التحصيل\fb13e385627fe93733893f993f6f0152.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372434" y="1301759"/>
              <a:ext cx="584200" cy="831839"/>
            </a:xfrm>
            <a:prstGeom prst="rect">
              <a:avLst/>
            </a:prstGeom>
            <a:noFill/>
            <a:ln>
              <a:noFill/>
            </a:ln>
          </p:spPr>
        </p:pic>
        <p:sp>
          <p:nvSpPr>
            <p:cNvPr id="15" name="Rectangle 14"/>
            <p:cNvSpPr/>
            <p:nvPr/>
          </p:nvSpPr>
          <p:spPr>
            <a:xfrm>
              <a:off x="532984" y="1225559"/>
              <a:ext cx="10839450"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أثناء الاسْتِعْرَاضِ العام ضع ملاحظاتك ثُمَّ في المعاينة أضف المزيد وفي مرحلة النظرة الفاحصة أضف الناقص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المَعْلُومَات واجعل </a:t>
              </a:r>
              <a:r>
                <a:rPr lang="ar-SA"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تفنيشات</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الخارطة تنتهي بانتهاء المُرَاجَعَةِ</a:t>
              </a:r>
            </a:p>
          </p:txBody>
        </p:sp>
      </p:grpSp>
      <p:grpSp>
        <p:nvGrpSpPr>
          <p:cNvPr id="16" name="Group 15"/>
          <p:cNvGrpSpPr/>
          <p:nvPr/>
        </p:nvGrpSpPr>
        <p:grpSpPr>
          <a:xfrm>
            <a:off x="526635" y="5421401"/>
            <a:ext cx="11423650" cy="1015663"/>
            <a:chOff x="532984" y="1225559"/>
            <a:chExt cx="11423650" cy="1015663"/>
          </a:xfrm>
        </p:grpSpPr>
        <p:pic>
          <p:nvPicPr>
            <p:cNvPr id="17" name="Picture 16" descr="C:\Users\ze\Pictures\التحصيل\fb13e385627fe93733893f993f6f0152.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372434" y="1301759"/>
              <a:ext cx="584200" cy="831839"/>
            </a:xfrm>
            <a:prstGeom prst="rect">
              <a:avLst/>
            </a:prstGeom>
            <a:noFill/>
            <a:ln>
              <a:noFill/>
            </a:ln>
          </p:spPr>
        </p:pic>
        <p:sp>
          <p:nvSpPr>
            <p:cNvPr id="18" name="Rectangle 17"/>
            <p:cNvSpPr/>
            <p:nvPr/>
          </p:nvSpPr>
          <p:spPr>
            <a:xfrm>
              <a:off x="532984" y="1225559"/>
              <a:ext cx="10839450"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تصبح لديك خريطة عَقْلٍ للمَادَّةِ التي درستها عندما تبدأ في مُرَاجَعَةِ المَادَّةِ بعد استراحتك قم برسم خارطة سريعة منفصلة لما تحفظ واكتشف بعدها الفرق بين الأصلية وبين خارطة ذاكرك</a:t>
              </a:r>
            </a:p>
          </p:txBody>
        </p:sp>
      </p:grpSp>
    </p:spTree>
    <p:extLst>
      <p:ext uri="{BB962C8B-B14F-4D97-AF65-F5344CB8AC3E}">
        <p14:creationId xmlns:p14="http://schemas.microsoft.com/office/powerpoint/2010/main" val="37035615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2951478" y="248452"/>
            <a:ext cx="2839721" cy="704047"/>
            <a:chOff x="-932506" y="0"/>
            <a:chExt cx="1908008" cy="457200"/>
          </a:xfrm>
        </p:grpSpPr>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r="7490"/>
            <a:stretch/>
          </p:blipFill>
          <p:spPr bwMode="auto">
            <a:xfrm>
              <a:off x="504967" y="0"/>
              <a:ext cx="470535" cy="457200"/>
            </a:xfrm>
            <a:prstGeom prst="rect">
              <a:avLst/>
            </a:prstGeom>
            <a:ln>
              <a:noFill/>
            </a:ln>
            <a:extLst>
              <a:ext uri="{53640926-AAD7-44D8-BBD7-CCE9431645EC}">
                <a14:shadowObscured xmlns:a14="http://schemas.microsoft.com/office/drawing/2010/main"/>
              </a:ext>
            </a:extLst>
          </p:spPr>
        </p:pic>
        <p:sp>
          <p:nvSpPr>
            <p:cNvPr id="7" name="Rectangle 6"/>
            <p:cNvSpPr/>
            <p:nvPr/>
          </p:nvSpPr>
          <p:spPr>
            <a:xfrm>
              <a:off x="-932506" y="20471"/>
              <a:ext cx="1600980" cy="39614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07000"/>
                </a:lnSpc>
                <a:spcAft>
                  <a:spcPts val="800"/>
                </a:spcAft>
              </a:pPr>
              <a:r>
                <a:rPr lang="ar-EG" sz="32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أمثلة دِرَاسِيَّةٌ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8" name="Picture 7"/>
          <p:cNvPicPr/>
          <p:nvPr/>
        </p:nvPicPr>
        <p:blipFill>
          <a:blip r:embed="rId6">
            <a:extLst>
              <a:ext uri="{28A0092B-C50C-407E-A947-70E740481C1C}">
                <a14:useLocalDpi xmlns:a14="http://schemas.microsoft.com/office/drawing/2010/main" val="0"/>
              </a:ext>
            </a:extLst>
          </a:blip>
          <a:srcRect l="8043" t="21228"/>
          <a:stretch>
            <a:fillRect/>
          </a:stretch>
        </p:blipFill>
        <p:spPr bwMode="auto">
          <a:xfrm>
            <a:off x="3429000" y="1515744"/>
            <a:ext cx="6597650" cy="5037456"/>
          </a:xfrm>
          <a:prstGeom prst="rect">
            <a:avLst/>
          </a:prstGeom>
          <a:noFill/>
          <a:ln w="28575" cmpd="sng">
            <a:solidFill>
              <a:srgbClr val="000000"/>
            </a:solidFill>
            <a:miter lim="800000"/>
            <a:headEnd/>
            <a:tailEnd/>
          </a:ln>
          <a:effectLst/>
        </p:spPr>
      </p:pic>
    </p:spTree>
    <p:extLst>
      <p:ext uri="{BB962C8B-B14F-4D97-AF65-F5344CB8AC3E}">
        <p14:creationId xmlns:p14="http://schemas.microsoft.com/office/powerpoint/2010/main" val="8013049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تُدَوِّنُ مَلاحَظَاتِكَ؟</a:t>
            </a:r>
          </a:p>
        </p:txBody>
      </p:sp>
      <p:grpSp>
        <p:nvGrpSpPr>
          <p:cNvPr id="5" name="Group 4"/>
          <p:cNvGrpSpPr/>
          <p:nvPr/>
        </p:nvGrpSpPr>
        <p:grpSpPr>
          <a:xfrm>
            <a:off x="1276350" y="248452"/>
            <a:ext cx="4514849" cy="704047"/>
            <a:chOff x="-2058024" y="0"/>
            <a:chExt cx="3033526" cy="457200"/>
          </a:xfrm>
        </p:grpSpPr>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r="7490"/>
            <a:stretch/>
          </p:blipFill>
          <p:spPr bwMode="auto">
            <a:xfrm>
              <a:off x="504967" y="0"/>
              <a:ext cx="470535" cy="457200"/>
            </a:xfrm>
            <a:prstGeom prst="rect">
              <a:avLst/>
            </a:prstGeom>
            <a:ln>
              <a:noFill/>
            </a:ln>
            <a:extLst>
              <a:ext uri="{53640926-AAD7-44D8-BBD7-CCE9431645EC}">
                <a14:shadowObscured xmlns:a14="http://schemas.microsoft.com/office/drawing/2010/main"/>
              </a:ext>
            </a:extLst>
          </p:spPr>
        </p:pic>
        <p:sp>
          <p:nvSpPr>
            <p:cNvPr id="7" name="Rectangle 6"/>
            <p:cNvSpPr/>
            <p:nvPr/>
          </p:nvSpPr>
          <p:spPr>
            <a:xfrm>
              <a:off x="-2058024" y="20471"/>
              <a:ext cx="2726498" cy="43672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أمثلة لاستخدامها في التخطيط</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9" name="Picture 8"/>
          <p:cNvPicPr/>
          <p:nvPr/>
        </p:nvPicPr>
        <p:blipFill>
          <a:blip r:embed="rId6">
            <a:extLst>
              <a:ext uri="{28A0092B-C50C-407E-A947-70E740481C1C}">
                <a14:useLocalDpi xmlns:a14="http://schemas.microsoft.com/office/drawing/2010/main" val="0"/>
              </a:ext>
            </a:extLst>
          </a:blip>
          <a:srcRect/>
          <a:stretch>
            <a:fillRect/>
          </a:stretch>
        </p:blipFill>
        <p:spPr bwMode="auto">
          <a:xfrm>
            <a:off x="2343150" y="1500504"/>
            <a:ext cx="7300595" cy="5128895"/>
          </a:xfrm>
          <a:prstGeom prst="rect">
            <a:avLst/>
          </a:prstGeom>
          <a:noFill/>
        </p:spPr>
      </p:pic>
    </p:spTree>
    <p:extLst>
      <p:ext uri="{BB962C8B-B14F-4D97-AF65-F5344CB8AC3E}">
        <p14:creationId xmlns:p14="http://schemas.microsoft.com/office/powerpoint/2010/main" val="23909662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كَيْفَ تستعد لِلامْتِحَانَاتِ؟</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136032838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5" name="Group 4"/>
          <p:cNvGrpSpPr/>
          <p:nvPr/>
        </p:nvGrpSpPr>
        <p:grpSpPr>
          <a:xfrm>
            <a:off x="2422842" y="477053"/>
            <a:ext cx="3215958" cy="630942"/>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53359" y="92351"/>
              <a:ext cx="2401507" cy="807720"/>
            </a:xfrm>
            <a:prstGeom prst="rect">
              <a:avLst/>
            </a:prstGeom>
          </p:spPr>
          <p:txBody>
            <a:bodyPr wrap="square">
              <a:noAutofit/>
            </a:bodyPr>
            <a:lstStyle/>
            <a:p>
              <a:pPr algn="ctr" rtl="1">
                <a:lnSpc>
                  <a:spcPct val="107000"/>
                </a:lnSpc>
                <a:spcAft>
                  <a:spcPts val="0"/>
                </a:spcAft>
              </a:pPr>
              <a:r>
                <a:rPr lang="ar-EG" sz="2400" b="1" kern="120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انشاء المكان المريح</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5903591" y="2115950"/>
            <a:ext cx="4925461" cy="3788816"/>
            <a:chOff x="6866979" y="1856947"/>
            <a:chExt cx="4925461" cy="3788816"/>
          </a:xfrm>
        </p:grpSpPr>
        <p:pic>
          <p:nvPicPr>
            <p:cNvPr id="10" name="Picture 9"/>
            <p:cNvPicPr>
              <a:picLocks noChangeAspect="1"/>
            </p:cNvPicPr>
            <p:nvPr/>
          </p:nvPicPr>
          <p:blipFill>
            <a:blip r:embed="rId6"/>
            <a:stretch>
              <a:fillRect/>
            </a:stretch>
          </p:blipFill>
          <p:spPr>
            <a:xfrm flipH="1">
              <a:off x="6866979" y="1856947"/>
              <a:ext cx="4925461" cy="3788816"/>
            </a:xfrm>
            <a:prstGeom prst="rect">
              <a:avLst/>
            </a:prstGeom>
          </p:spPr>
        </p:pic>
        <p:sp>
          <p:nvSpPr>
            <p:cNvPr id="11" name="Rectangle 10"/>
            <p:cNvSpPr/>
            <p:nvPr/>
          </p:nvSpPr>
          <p:spPr>
            <a:xfrm>
              <a:off x="8668000" y="2806563"/>
              <a:ext cx="2506188" cy="1938992"/>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حول غرفة دِرَاسَتِكَ</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 إلى روضة جميلة ...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ملفتة ... واحرص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على جعلها ممتعة ...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من جميع النواحي</a:t>
              </a:r>
              <a:endParaRPr lang="ar-EG" sz="2800" dirty="0">
                <a:solidFill>
                  <a:schemeClr val="bg1"/>
                </a:solidFill>
              </a:endParaRPr>
            </a:p>
          </p:txBody>
        </p:sp>
      </p:grpSp>
      <p:grpSp>
        <p:nvGrpSpPr>
          <p:cNvPr id="12" name="Group 11"/>
          <p:cNvGrpSpPr/>
          <p:nvPr/>
        </p:nvGrpSpPr>
        <p:grpSpPr>
          <a:xfrm>
            <a:off x="3547270" y="1942357"/>
            <a:ext cx="2840067" cy="686208"/>
            <a:chOff x="3803005" y="1532468"/>
            <a:chExt cx="3543750" cy="911250"/>
          </a:xfrm>
        </p:grpSpPr>
        <p:pic>
          <p:nvPicPr>
            <p:cNvPr id="13" name="Picture 12"/>
            <p:cNvPicPr>
              <a:picLocks noChangeAspect="1"/>
            </p:cNvPicPr>
            <p:nvPr/>
          </p:nvPicPr>
          <p:blipFill>
            <a:blip r:embed="rId7"/>
            <a:stretch>
              <a:fillRect/>
            </a:stretch>
          </p:blipFill>
          <p:spPr>
            <a:xfrm>
              <a:off x="3803005" y="1532468"/>
              <a:ext cx="3543750" cy="911250"/>
            </a:xfrm>
            <a:prstGeom prst="rect">
              <a:avLst/>
            </a:prstGeom>
          </p:spPr>
        </p:pic>
        <p:sp>
          <p:nvSpPr>
            <p:cNvPr id="14" name="Rectangle 13"/>
            <p:cNvSpPr/>
            <p:nvPr/>
          </p:nvSpPr>
          <p:spPr>
            <a:xfrm>
              <a:off x="4060776" y="1572594"/>
              <a:ext cx="3028208" cy="523220"/>
            </a:xfrm>
            <a:prstGeom prst="rect">
              <a:avLst/>
            </a:prstGeom>
          </p:spPr>
          <p:txBody>
            <a:bodyPr wrap="square">
              <a:spAutoFit/>
            </a:bodyPr>
            <a:lstStyle/>
            <a:p>
              <a:pPr algn="ctr"/>
              <a:r>
                <a:rPr lang="ar-EG" sz="2800" b="1" dirty="0">
                  <a:solidFill>
                    <a:srgbClr val="002060"/>
                  </a:solidFill>
                  <a:ea typeface="Calibri" panose="020F0502020204030204" pitchFamily="34" charset="0"/>
                  <a:cs typeface="Sakkal Majalla" panose="02000000000000000000" pitchFamily="2" charset="-78"/>
                </a:rPr>
                <a:t>الجانب البصري</a:t>
              </a:r>
              <a:endParaRPr lang="ar-EG" sz="3200" dirty="0"/>
            </a:p>
          </p:txBody>
        </p:sp>
      </p:grpSp>
      <p:grpSp>
        <p:nvGrpSpPr>
          <p:cNvPr id="15" name="Group 14"/>
          <p:cNvGrpSpPr/>
          <p:nvPr/>
        </p:nvGrpSpPr>
        <p:grpSpPr>
          <a:xfrm>
            <a:off x="3128261" y="3724698"/>
            <a:ext cx="2831051" cy="694680"/>
            <a:chOff x="3386230" y="3314809"/>
            <a:chExt cx="3532500" cy="922500"/>
          </a:xfrm>
        </p:grpSpPr>
        <p:pic>
          <p:nvPicPr>
            <p:cNvPr id="16" name="Picture 15"/>
            <p:cNvPicPr>
              <a:picLocks noChangeAspect="1"/>
            </p:cNvPicPr>
            <p:nvPr/>
          </p:nvPicPr>
          <p:blipFill>
            <a:blip r:embed="rId8"/>
            <a:stretch>
              <a:fillRect/>
            </a:stretch>
          </p:blipFill>
          <p:spPr>
            <a:xfrm>
              <a:off x="3386230" y="3314809"/>
              <a:ext cx="3532500" cy="922500"/>
            </a:xfrm>
            <a:prstGeom prst="rect">
              <a:avLst/>
            </a:prstGeom>
          </p:spPr>
        </p:pic>
        <p:sp>
          <p:nvSpPr>
            <p:cNvPr id="17" name="Rectangle 16"/>
            <p:cNvSpPr/>
            <p:nvPr/>
          </p:nvSpPr>
          <p:spPr>
            <a:xfrm>
              <a:off x="3638376" y="3499142"/>
              <a:ext cx="3028208" cy="523220"/>
            </a:xfrm>
            <a:prstGeom prst="rect">
              <a:avLst/>
            </a:prstGeom>
          </p:spPr>
          <p:txBody>
            <a:bodyPr wrap="square">
              <a:spAutoFit/>
            </a:bodyPr>
            <a:lstStyle/>
            <a:p>
              <a:pPr algn="ctr"/>
              <a:r>
                <a:rPr lang="ar-EG" sz="2800" b="1" dirty="0">
                  <a:solidFill>
                    <a:srgbClr val="002060"/>
                  </a:solidFill>
                  <a:ea typeface="Calibri" panose="020F0502020204030204" pitchFamily="34" charset="0"/>
                  <a:cs typeface="Sakkal Majalla" panose="02000000000000000000" pitchFamily="2" charset="-78"/>
                </a:rPr>
                <a:t>الجانب الشمي</a:t>
              </a:r>
              <a:endParaRPr lang="ar-EG" sz="3200" dirty="0"/>
            </a:p>
          </p:txBody>
        </p:sp>
      </p:grpSp>
      <p:grpSp>
        <p:nvGrpSpPr>
          <p:cNvPr id="18" name="Group 17"/>
          <p:cNvGrpSpPr/>
          <p:nvPr/>
        </p:nvGrpSpPr>
        <p:grpSpPr>
          <a:xfrm>
            <a:off x="3547270" y="5495056"/>
            <a:ext cx="2840067" cy="694680"/>
            <a:chOff x="3803005" y="5085167"/>
            <a:chExt cx="3543750" cy="922500"/>
          </a:xfrm>
        </p:grpSpPr>
        <p:pic>
          <p:nvPicPr>
            <p:cNvPr id="19" name="Picture 18"/>
            <p:cNvPicPr>
              <a:picLocks noChangeAspect="1"/>
            </p:cNvPicPr>
            <p:nvPr/>
          </p:nvPicPr>
          <p:blipFill>
            <a:blip r:embed="rId9"/>
            <a:stretch>
              <a:fillRect/>
            </a:stretch>
          </p:blipFill>
          <p:spPr>
            <a:xfrm>
              <a:off x="3803005" y="5085167"/>
              <a:ext cx="3543750" cy="922500"/>
            </a:xfrm>
            <a:prstGeom prst="rect">
              <a:avLst/>
            </a:prstGeom>
          </p:spPr>
        </p:pic>
        <p:sp>
          <p:nvSpPr>
            <p:cNvPr id="20" name="Rectangle 19"/>
            <p:cNvSpPr/>
            <p:nvPr/>
          </p:nvSpPr>
          <p:spPr>
            <a:xfrm>
              <a:off x="4060776" y="5139245"/>
              <a:ext cx="3028208" cy="523220"/>
            </a:xfrm>
            <a:prstGeom prst="rect">
              <a:avLst/>
            </a:prstGeom>
          </p:spPr>
          <p:txBody>
            <a:bodyPr wrap="square">
              <a:spAutoFit/>
            </a:bodyPr>
            <a:lstStyle/>
            <a:p>
              <a:pPr algn="ctr"/>
              <a:r>
                <a:rPr lang="ar-EG" sz="2800" b="1" dirty="0">
                  <a:solidFill>
                    <a:srgbClr val="002060"/>
                  </a:solidFill>
                  <a:ea typeface="Calibri" panose="020F0502020204030204" pitchFamily="34" charset="0"/>
                  <a:cs typeface="Sakkal Majalla" panose="02000000000000000000" pitchFamily="2" charset="-78"/>
                </a:rPr>
                <a:t>الجانب السمعي</a:t>
              </a:r>
              <a:endParaRPr lang="ar-EG" sz="3200" dirty="0"/>
            </a:p>
          </p:txBody>
        </p:sp>
      </p:grpSp>
      <p:pic>
        <p:nvPicPr>
          <p:cNvPr id="21" name="Picture 20" descr="C:\Users\ze\Pictures\التحصيل\unnamed.jpg"/>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41951" y="2183673"/>
            <a:ext cx="3220454" cy="3285920"/>
          </a:xfrm>
          <a:prstGeom prst="rect">
            <a:avLst/>
          </a:prstGeom>
          <a:noFill/>
          <a:ln>
            <a:noFill/>
          </a:ln>
        </p:spPr>
      </p:pic>
    </p:spTree>
    <p:extLst>
      <p:ext uri="{BB962C8B-B14F-4D97-AF65-F5344CB8AC3E}">
        <p14:creationId xmlns:p14="http://schemas.microsoft.com/office/powerpoint/2010/main" val="10370336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5" name="Group 4"/>
          <p:cNvGrpSpPr/>
          <p:nvPr/>
        </p:nvGrpSpPr>
        <p:grpSpPr>
          <a:xfrm>
            <a:off x="8729164" y="1524803"/>
            <a:ext cx="3215958" cy="630942"/>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53359" y="92351"/>
              <a:ext cx="2401507" cy="807720"/>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ادرس وأَنْتَ نائم</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514850" y="2888024"/>
            <a:ext cx="7238584" cy="2246769"/>
          </a:xfrm>
          <a:prstGeom prst="rect">
            <a:avLst/>
          </a:prstGeom>
        </p:spPr>
        <p:txBody>
          <a:bodyPr wrap="square">
            <a:spAutoFit/>
          </a:bodyPr>
          <a:lstStyle/>
          <a:p>
            <a:pPr algn="justLow">
              <a:lnSpc>
                <a:spcPct val="125000"/>
              </a:lnSpc>
              <a:spcAft>
                <a:spcPts val="1000"/>
              </a:spcAft>
            </a:pPr>
            <a:r>
              <a:rPr lang="ar-SA"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أمسك المعادلة أو القصيدة أو أي شيء تريد أَنْ تركز عليه وتحفظه بشدة واقرأها قبل النوم بربع سَاعَةٍ</a:t>
            </a: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t>
            </a:r>
            <a:r>
              <a:rPr lang="ar-SA"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ثُمَّ بعدها (ونفترض بجدية أَنَّكَ سوف تنام على وضوء وتقرأ دعاء النوم) ... في الصباح سوف تلاحظ أَنَّكَ تتذكرها بسرعة أفضل كثيرا من بقية المَعْلُومَات</a:t>
            </a:r>
          </a:p>
        </p:txBody>
      </p:sp>
      <p:pic>
        <p:nvPicPr>
          <p:cNvPr id="10" name="Picture 9" descr="الوصف: C:\Documents and Settings\waha\Desktop\التفوق الدراسي\wj0y0rzcztwecgyjmzym.bmp"/>
          <p:cNvPicPr/>
          <p:nvPr/>
        </p:nvPicPr>
        <p:blipFill>
          <a:blip r:embed="rId6">
            <a:extLst>
              <a:ext uri="{28A0092B-C50C-407E-A947-70E740481C1C}">
                <a14:useLocalDpi xmlns:a14="http://schemas.microsoft.com/office/drawing/2010/main" val="0"/>
              </a:ext>
            </a:extLst>
          </a:blip>
          <a:srcRect/>
          <a:stretch>
            <a:fillRect/>
          </a:stretch>
        </p:blipFill>
        <p:spPr bwMode="auto">
          <a:xfrm>
            <a:off x="499110" y="1856581"/>
            <a:ext cx="4015740" cy="3421267"/>
          </a:xfrm>
          <a:prstGeom prst="rect">
            <a:avLst/>
          </a:prstGeom>
          <a:noFill/>
          <a:ln>
            <a:noFill/>
          </a:ln>
        </p:spPr>
      </p:pic>
    </p:spTree>
    <p:extLst>
      <p:ext uri="{BB962C8B-B14F-4D97-AF65-F5344CB8AC3E}">
        <p14:creationId xmlns:p14="http://schemas.microsoft.com/office/powerpoint/2010/main" val="19850667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grpSp>
        <p:nvGrpSpPr>
          <p:cNvPr id="6" name="Group 5"/>
          <p:cNvGrpSpPr/>
          <p:nvPr/>
        </p:nvGrpSpPr>
        <p:grpSpPr>
          <a:xfrm>
            <a:off x="419101" y="1428606"/>
            <a:ext cx="11537533" cy="1230948"/>
            <a:chOff x="419101" y="1283653"/>
            <a:chExt cx="11537533" cy="1230948"/>
          </a:xfrm>
        </p:grpSpPr>
        <p:pic>
          <p:nvPicPr>
            <p:cNvPr id="5" name="Picture 4"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419101" y="1283653"/>
              <a:ext cx="10915650"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فلنتصور كيف سيكون ذلك المخلوق الذي اختاره الله تعالى ليكون خليفته على الأرض ليقوم بعمارة الأرض وإقامة شريعة الله تعالى عليها، شريعة العدل والسلام والمحبة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7" name="Group 6"/>
          <p:cNvGrpSpPr/>
          <p:nvPr/>
        </p:nvGrpSpPr>
        <p:grpSpPr>
          <a:xfrm>
            <a:off x="419101" y="2616690"/>
            <a:ext cx="11537533" cy="1230948"/>
            <a:chOff x="419101" y="1283653"/>
            <a:chExt cx="11537533" cy="1230948"/>
          </a:xfrm>
        </p:grpSpPr>
        <p:pic>
          <p:nvPicPr>
            <p:cNvPr id="8" name="Picture 7"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419101" y="1283653"/>
              <a:ext cx="10915650"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لنتصور مدى إعجاز خلق خليفة الخالق على الأرض لن نتعرض في هذا البحث لعجائب خلق هذا الإنسان ودقائق أجهزته وخفاياها وأسرارها عملاً وتناغماً مع بعضها ولكن سنكتفي ببعض الحقائق المتعلقة بالدماغ والتعلم والكلام والقراءة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roup 9"/>
          <p:cNvGrpSpPr/>
          <p:nvPr/>
        </p:nvGrpSpPr>
        <p:grpSpPr>
          <a:xfrm>
            <a:off x="419101" y="3804774"/>
            <a:ext cx="11537533" cy="1230948"/>
            <a:chOff x="419101" y="1283653"/>
            <a:chExt cx="11537533" cy="1230948"/>
          </a:xfrm>
        </p:grpSpPr>
        <p:pic>
          <p:nvPicPr>
            <p:cNvPr id="11" name="Picture 10"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419101" y="1283653"/>
              <a:ext cx="10915650" cy="941796"/>
            </a:xfrm>
            <a:prstGeom prst="rect">
              <a:avLst/>
            </a:prstGeom>
          </p:spPr>
          <p:txBody>
            <a:bodyPr wrap="square">
              <a:spAutoFit/>
            </a:bodyPr>
            <a:lstStyle/>
            <a:p>
              <a:pPr algn="justLow">
                <a:lnSpc>
                  <a:spcPct val="115000"/>
                </a:lnSpc>
                <a:spcAft>
                  <a:spcPts val="800"/>
                </a:spcAft>
              </a:pPr>
              <a:r>
                <a:rPr lang="ar-EG" sz="2400" b="1" dirty="0">
                  <a:solidFill>
                    <a:srgbClr val="002060"/>
                  </a:solidFill>
                  <a:ea typeface="Calibri" panose="020F0502020204030204" pitchFamily="34" charset="0"/>
                  <a:cs typeface="Sakkal Majalla" panose="02000000000000000000" pitchFamily="2" charset="-78"/>
                </a:rPr>
                <a:t>قال تعالى "</a:t>
              </a:r>
              <a:r>
                <a:rPr lang="ar-EG" sz="2400" b="1" dirty="0">
                  <a:solidFill>
                    <a:srgbClr val="FF0000"/>
                  </a:solidFill>
                  <a:ea typeface="Calibri" panose="020F0502020204030204" pitchFamily="34" charset="0"/>
                  <a:cs typeface="Sakkal Majalla" panose="02000000000000000000" pitchFamily="2" charset="-78"/>
                </a:rPr>
                <a:t>وعلم آدم الأسماء كلها ثم عرضهم على الملائكة فقال أنبئوني بأسماء هؤلاء</a:t>
              </a:r>
              <a:r>
                <a:rPr lang="ar-EG" sz="2400" b="1" dirty="0">
                  <a:solidFill>
                    <a:srgbClr val="002060"/>
                  </a:solidFill>
                  <a:ea typeface="Calibri" panose="020F0502020204030204" pitchFamily="34" charset="0"/>
                  <a:cs typeface="Sakkal Majalla" panose="02000000000000000000" pitchFamily="2" charset="-78"/>
                </a:rPr>
                <a:t>.. " فقد بدأ الخالق ومن البداية تعليم خليفته، فالعلم والتعلم والتعليم أمور أساسية للخلق جميعاً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3" name="Group 12"/>
          <p:cNvGrpSpPr/>
          <p:nvPr/>
        </p:nvGrpSpPr>
        <p:grpSpPr>
          <a:xfrm>
            <a:off x="419101" y="5035722"/>
            <a:ext cx="11537533" cy="1230948"/>
            <a:chOff x="419101" y="1283653"/>
            <a:chExt cx="11537533" cy="1230948"/>
          </a:xfrm>
        </p:grpSpPr>
        <p:pic>
          <p:nvPicPr>
            <p:cNvPr id="14" name="Picture 13"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419101" y="1283653"/>
              <a:ext cx="10915650" cy="941796"/>
            </a:xfrm>
            <a:prstGeom prst="rect">
              <a:avLst/>
            </a:prstGeom>
          </p:spPr>
          <p:txBody>
            <a:bodyPr wrap="square">
              <a:spAutoFit/>
            </a:bodyPr>
            <a:lstStyle/>
            <a:p>
              <a:pPr algn="justLow">
                <a:lnSpc>
                  <a:spcPct val="115000"/>
                </a:lnSpc>
                <a:spcAft>
                  <a:spcPts val="800"/>
                </a:spcAft>
              </a:pPr>
              <a:r>
                <a:rPr lang="ar-EG" sz="2400" b="1" dirty="0">
                  <a:solidFill>
                    <a:srgbClr val="002060"/>
                  </a:solidFill>
                  <a:ea typeface="Calibri" panose="020F0502020204030204" pitchFamily="34" charset="0"/>
                  <a:cs typeface="Sakkal Majalla" panose="02000000000000000000" pitchFamily="2" charset="-78"/>
                </a:rPr>
                <a:t>ودماغ هذا المخلوق الذي هو فخر ابن آدم وميزته على جميع المخلوقات الأخرى مجهز للقيام بتلك العمليات على أحسن </a:t>
              </a:r>
              <a:br>
                <a:rPr lang="ar-EG" sz="2400" b="1" dirty="0">
                  <a:solidFill>
                    <a:srgbClr val="002060"/>
                  </a:solidFill>
                  <a:ea typeface="Calibri" panose="020F0502020204030204" pitchFamily="34" charset="0"/>
                  <a:cs typeface="Sakkal Majalla" panose="02000000000000000000" pitchFamily="2" charset="-78"/>
                </a:rPr>
              </a:br>
              <a:r>
                <a:rPr lang="ar-EG" sz="2400" b="1" dirty="0">
                  <a:solidFill>
                    <a:srgbClr val="002060"/>
                  </a:solidFill>
                  <a:ea typeface="Calibri" panose="020F0502020204030204" pitchFamily="34" charset="0"/>
                  <a:cs typeface="Sakkal Majalla" panose="02000000000000000000" pitchFamily="2" charset="-78"/>
                </a:rPr>
                <a:t>ما يكون إذا أحسن استخدامه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2991566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8" name="Group 7"/>
          <p:cNvGrpSpPr/>
          <p:nvPr/>
        </p:nvGrpSpPr>
        <p:grpSpPr>
          <a:xfrm>
            <a:off x="8134348" y="1482370"/>
            <a:ext cx="4057652" cy="4784300"/>
            <a:chOff x="-778108" y="590855"/>
            <a:chExt cx="7018475" cy="6905794"/>
          </a:xfrm>
        </p:grpSpPr>
        <p:pic>
          <p:nvPicPr>
            <p:cNvPr id="9" name="Picture 8"/>
            <p:cNvPicPr>
              <a:picLocks noChangeAspect="1"/>
            </p:cNvPicPr>
            <p:nvPr/>
          </p:nvPicPr>
          <p:blipFill rotWithShape="1">
            <a:blip r:embed="rId5">
              <a:clrChange>
                <a:clrFrom>
                  <a:srgbClr val="FFFFFF"/>
                </a:clrFrom>
                <a:clrTo>
                  <a:srgbClr val="FFFFFF">
                    <a:alpha val="0"/>
                  </a:srgbClr>
                </a:clrTo>
              </a:clrChange>
            </a:blip>
            <a:srcRect l="15948" t="16321" r="9735" b="1340"/>
            <a:stretch/>
          </p:blipFill>
          <p:spPr>
            <a:xfrm flipH="1">
              <a:off x="-778108" y="590855"/>
              <a:ext cx="7018475" cy="6905794"/>
            </a:xfrm>
            <a:prstGeom prst="rect">
              <a:avLst/>
            </a:prstGeom>
          </p:spPr>
        </p:pic>
        <p:sp>
          <p:nvSpPr>
            <p:cNvPr id="10" name="Rectangle 9"/>
            <p:cNvSpPr/>
            <p:nvPr/>
          </p:nvSpPr>
          <p:spPr>
            <a:xfrm>
              <a:off x="1972611" y="1171185"/>
              <a:ext cx="2290724" cy="892949"/>
            </a:xfrm>
            <a:prstGeom prst="rect">
              <a:avLst/>
            </a:prstGeom>
          </p:spPr>
          <p:txBody>
            <a:bodyPr wrap="square">
              <a:spAutoFit/>
            </a:bodyPr>
            <a:lstStyle/>
            <a:p>
              <a:pPr algn="ctr">
                <a:lnSpc>
                  <a:spcPct val="95000"/>
                </a:lnSpc>
                <a:spcAft>
                  <a:spcPts val="800"/>
                </a:spcAft>
              </a:pPr>
              <a:r>
                <a:rPr lang="ar-SA" sz="3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لماذا؟؟</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323851" y="1884420"/>
            <a:ext cx="7810498"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لأَنَّكَ إذا نمت على شيء تريد حفظه فَعَقْلُكَ </a:t>
            </a:r>
            <a:r>
              <a:rPr lang="ar-SA"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اللاواعي</a:t>
            </a: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يكرر تلك الأبيات أو المَعْلُومَات وأَنْتَ نائم بمَعْنَى آخر أَنْتَ محترف ومهتم بِوَقْتِكَ لدرجة أَنَّكَ تدرس وأَنْتَ نائم</a:t>
            </a:r>
          </a:p>
        </p:txBody>
      </p:sp>
      <p:sp>
        <p:nvSpPr>
          <p:cNvPr id="12" name="Rectangle 11"/>
          <p:cNvSpPr/>
          <p:nvPr/>
        </p:nvSpPr>
        <p:spPr>
          <a:xfrm>
            <a:off x="590550" y="3991979"/>
            <a:ext cx="9128729"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لاحظ أَنَّكَ إذا نمت وأَنْتَ تفكر في شيء معين أو خائف من موضوع فإِنَّكَ سوف تحلم طول الليل بهذا الموضوع لذلك توضأ واتل أذكار ما قبل النوم وراجع مَعْلُومَاتك الصعبة قبل النوم</a:t>
            </a:r>
          </a:p>
        </p:txBody>
      </p:sp>
    </p:spTree>
    <p:extLst>
      <p:ext uri="{BB962C8B-B14F-4D97-AF65-F5344CB8AC3E}">
        <p14:creationId xmlns:p14="http://schemas.microsoft.com/office/powerpoint/2010/main" val="29190089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pic>
        <p:nvPicPr>
          <p:cNvPr id="5" name="Picture 4" descr="C:\Users\ze\Pictures\التحصيل\01-1.jpg"/>
          <p:cNvPicPr/>
          <p:nvPr/>
        </p:nvPicPr>
        <p:blipFill>
          <a:blip r:embed="rId5">
            <a:clrChange>
              <a:clrFrom>
                <a:srgbClr val="F9F9F9"/>
              </a:clrFrom>
              <a:clrTo>
                <a:srgbClr val="F9F9F9">
                  <a:alpha val="0"/>
                </a:srgbClr>
              </a:clrTo>
            </a:clrChange>
            <a:extLst>
              <a:ext uri="{28A0092B-C50C-407E-A947-70E740481C1C}">
                <a14:useLocalDpi xmlns:a14="http://schemas.microsoft.com/office/drawing/2010/main" val="0"/>
              </a:ext>
            </a:extLst>
          </a:blip>
          <a:srcRect/>
          <a:stretch>
            <a:fillRect/>
          </a:stretch>
        </p:blipFill>
        <p:spPr bwMode="auto">
          <a:xfrm>
            <a:off x="7168148" y="1760492"/>
            <a:ext cx="5102262" cy="5097508"/>
          </a:xfrm>
          <a:prstGeom prst="rect">
            <a:avLst/>
          </a:prstGeom>
          <a:noFill/>
          <a:ln>
            <a:noFill/>
          </a:ln>
        </p:spPr>
      </p:pic>
      <p:sp>
        <p:nvSpPr>
          <p:cNvPr id="2" name="Rectangle 1"/>
          <p:cNvSpPr/>
          <p:nvPr/>
        </p:nvSpPr>
        <p:spPr>
          <a:xfrm>
            <a:off x="247650" y="1417592"/>
            <a:ext cx="8686800" cy="1708160"/>
          </a:xfrm>
          <a:prstGeom prst="rect">
            <a:avLst/>
          </a:prstGeom>
        </p:spPr>
        <p:txBody>
          <a:bodyPr wrap="square">
            <a:spAutoFit/>
          </a:bodyPr>
          <a:lstStyle/>
          <a:p>
            <a:pPr algn="justLow">
              <a:lnSpc>
                <a:spcPct val="125000"/>
              </a:lnSpc>
              <a:spcAft>
                <a:spcPts val="10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لكن احرص ألا تدرس أثناء استيقاظك فجرا معلومة جديدة إذا كَانَ امْتِحَانُكَ </a:t>
            </a:r>
            <a:b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اليوم نَفْسِهِ ... المَعْلُومَات الجديدة الصعبة قبل النوم وليس بعد الاستيقاظ... لأَنَّ العَقْلَ لا يثبتُ المَعْلُومَات الجديدة إلا في النوم، فَقَدْ عُمِلَ اختبارٌ لمجموعتين</a:t>
            </a:r>
          </a:p>
        </p:txBody>
      </p:sp>
      <p:sp>
        <p:nvSpPr>
          <p:cNvPr id="6" name="Rectangle 5"/>
          <p:cNvSpPr/>
          <p:nvPr/>
        </p:nvSpPr>
        <p:spPr>
          <a:xfrm>
            <a:off x="247650" y="3532980"/>
            <a:ext cx="7234274" cy="2246769"/>
          </a:xfrm>
          <a:prstGeom prst="rect">
            <a:avLst/>
          </a:prstGeom>
        </p:spPr>
        <p:txBody>
          <a:bodyPr wrap="square">
            <a:spAutoFit/>
          </a:bodyPr>
          <a:lstStyle/>
          <a:p>
            <a:pPr algn="justLow">
              <a:lnSpc>
                <a:spcPct val="125000"/>
              </a:lnSpc>
              <a:spcAft>
                <a:spcPts val="10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أُعْطِيَتِ المجموعةُ الأولى مَعْلُومَاتٍ دِرَاسِيَّةً وبعد ربع سَاعَةٍ قدموا امْتِحَانًا، أُعْطِيَتِ المجموعةُ الثانية المَعْلُومَات الدِّرَاسِيَّةَ نَفْسَهَا لكنَّ الامْتِحَانَ في اليوم الثاني (ينام ليلة)، كَانَتْ نَتَائِجُ المجموعة الثانية أفضلَ من المجموعة الأولى... لأَنَّ المُخَّ ينظم المَعْلُومَات أثناء النوم </a:t>
            </a:r>
          </a:p>
        </p:txBody>
      </p:sp>
    </p:spTree>
    <p:extLst>
      <p:ext uri="{BB962C8B-B14F-4D97-AF65-F5344CB8AC3E}">
        <p14:creationId xmlns:p14="http://schemas.microsoft.com/office/powerpoint/2010/main" val="11228665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5" name="Group 4"/>
          <p:cNvGrpSpPr/>
          <p:nvPr/>
        </p:nvGrpSpPr>
        <p:grpSpPr>
          <a:xfrm>
            <a:off x="2137864" y="161582"/>
            <a:ext cx="3977186" cy="630942"/>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53359" y="92351"/>
              <a:ext cx="2401507" cy="807720"/>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استخدم القلم الفسفوري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419101" y="1314449"/>
            <a:ext cx="11537533" cy="1085851"/>
            <a:chOff x="419101" y="1314449"/>
            <a:chExt cx="11537533" cy="1085851"/>
          </a:xfrm>
        </p:grpSpPr>
        <p:pic>
          <p:nvPicPr>
            <p:cNvPr id="1026" name="Picture 2" descr="Glory For Office Supplies: قلم فسفوري"/>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34879" y="1314449"/>
              <a:ext cx="1021755" cy="10858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19101" y="1314449"/>
              <a:ext cx="10914919"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كما اتفقنا فالأَلْوَانُ تلفت الانتباه وتثير الشق الأيمن من دماغك</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1" name="Group 10"/>
          <p:cNvGrpSpPr/>
          <p:nvPr/>
        </p:nvGrpSpPr>
        <p:grpSpPr>
          <a:xfrm>
            <a:off x="214274" y="2487352"/>
            <a:ext cx="11742360" cy="1085851"/>
            <a:chOff x="214274" y="1314449"/>
            <a:chExt cx="11742360" cy="1085851"/>
          </a:xfrm>
        </p:grpSpPr>
        <p:pic>
          <p:nvPicPr>
            <p:cNvPr id="12" name="Picture 2" descr="Glory For Office Supplies: قلم فسفوري"/>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34879" y="1314449"/>
              <a:ext cx="1021755" cy="108585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14274" y="1365883"/>
              <a:ext cx="11324572"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وهو الشق الذي يبقى في حالة استرخاء أثناء دِرَاسَتِكَ لأَنَّكَ تعتمد بالعادة على الشق الأيسر من دماغك في تخزين المَعْلُومَات</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4" name="Group 13"/>
          <p:cNvGrpSpPr/>
          <p:nvPr/>
        </p:nvGrpSpPr>
        <p:grpSpPr>
          <a:xfrm>
            <a:off x="618671" y="3624637"/>
            <a:ext cx="11337963" cy="1236504"/>
            <a:chOff x="618671" y="1163796"/>
            <a:chExt cx="11337963" cy="1236504"/>
          </a:xfrm>
        </p:grpSpPr>
        <p:pic>
          <p:nvPicPr>
            <p:cNvPr id="15" name="Picture 2" descr="Glory For Office Supplies: قلم فسفوري"/>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34879" y="1314449"/>
              <a:ext cx="1021755" cy="108585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18671" y="1163796"/>
              <a:ext cx="10515778"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أَنْتَ أذكى من استخدامك لنصف عَقْلِكَ...  استخدم عَقْلَكَ كُلَّهُ ... حاول أَنْ تلون التعريف في الكِتَابِ باللون الأصفر... التعليلات بلون آخر... الشرح الموجز بلون ثالث ... وهكذا</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7" name="Group 16"/>
          <p:cNvGrpSpPr/>
          <p:nvPr/>
        </p:nvGrpSpPr>
        <p:grpSpPr>
          <a:xfrm>
            <a:off x="808795" y="5162447"/>
            <a:ext cx="11147839" cy="1085851"/>
            <a:chOff x="808795" y="1314449"/>
            <a:chExt cx="11147839" cy="1085851"/>
          </a:xfrm>
        </p:grpSpPr>
        <p:pic>
          <p:nvPicPr>
            <p:cNvPr id="18" name="Picture 2" descr="Glory For Office Supplies: قلم فسفوري"/>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34879" y="1314449"/>
              <a:ext cx="1021755" cy="1085851"/>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808795" y="1399097"/>
              <a:ext cx="10515778"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المسألة ممتعة ملفتة وتوفر كثيرا من الوَقْتِ خصوصا أثناء المُرَاجَعَةِ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3920597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5" name="Group 4"/>
          <p:cNvGrpSpPr/>
          <p:nvPr/>
        </p:nvGrpSpPr>
        <p:grpSpPr>
          <a:xfrm>
            <a:off x="2838450" y="161582"/>
            <a:ext cx="3276600" cy="630942"/>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53359" y="92351"/>
              <a:ext cx="2401507" cy="807720"/>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العب وأَنْتَ تدرس</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1962150" y="1248610"/>
            <a:ext cx="8800156" cy="5562600"/>
            <a:chOff x="2514600" y="1295401"/>
            <a:chExt cx="8800156" cy="5562600"/>
          </a:xfrm>
        </p:grpSpPr>
        <p:pic>
          <p:nvPicPr>
            <p:cNvPr id="2" name="Picture 1"/>
            <p:cNvPicPr>
              <a:picLocks noChangeAspect="1"/>
            </p:cNvPicPr>
            <p:nvPr/>
          </p:nvPicPr>
          <p:blipFill rotWithShape="1">
            <a:blip r:embed="rId6"/>
            <a:srcRect t="18600" b="9200"/>
            <a:stretch/>
          </p:blipFill>
          <p:spPr>
            <a:xfrm>
              <a:off x="2514600" y="1295401"/>
              <a:ext cx="8800156" cy="5562600"/>
            </a:xfrm>
            <a:prstGeom prst="rect">
              <a:avLst/>
            </a:prstGeom>
          </p:spPr>
        </p:pic>
        <p:sp>
          <p:nvSpPr>
            <p:cNvPr id="9" name="Rectangle 8"/>
            <p:cNvSpPr/>
            <p:nvPr/>
          </p:nvSpPr>
          <p:spPr>
            <a:xfrm>
              <a:off x="3638422" y="5577875"/>
              <a:ext cx="3200056" cy="735586"/>
            </a:xfrm>
            <a:prstGeom prst="rect">
              <a:avLst/>
            </a:prstGeom>
          </p:spPr>
          <p:txBody>
            <a:bodyPr wrap="square">
              <a:spAutoFit/>
            </a:bodyPr>
            <a:lstStyle/>
            <a:p>
              <a:pPr algn="ctr">
                <a:lnSpc>
                  <a:spcPct val="95000"/>
                </a:lnSpc>
                <a:spcAft>
                  <a:spcPts val="800"/>
                </a:spcAft>
              </a:pPr>
              <a:r>
                <a:rPr lang="ar-EG" sz="4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انظر دليل المتدرب</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5678542" y="3149835"/>
              <a:ext cx="3200056" cy="744050"/>
            </a:xfrm>
            <a:prstGeom prst="rect">
              <a:avLst/>
            </a:prstGeom>
          </p:spPr>
          <p:txBody>
            <a:bodyPr wrap="square">
              <a:spAutoFit/>
            </a:bodyPr>
            <a:lstStyle/>
            <a:p>
              <a:pPr algn="ctr">
                <a:lnSpc>
                  <a:spcPct val="95000"/>
                </a:lnSpc>
                <a:spcAft>
                  <a:spcPts val="800"/>
                </a:spcAft>
              </a:pPr>
              <a:r>
                <a:rPr lang="ar-EG" sz="4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أمثلة للألعاب</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395860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تستعد لِلامْتِحَانَاتِ؟</a:t>
            </a:r>
          </a:p>
        </p:txBody>
      </p:sp>
      <p:grpSp>
        <p:nvGrpSpPr>
          <p:cNvPr id="5" name="Group 4"/>
          <p:cNvGrpSpPr/>
          <p:nvPr/>
        </p:nvGrpSpPr>
        <p:grpSpPr>
          <a:xfrm>
            <a:off x="2362200" y="161582"/>
            <a:ext cx="3424937" cy="972236"/>
            <a:chOff x="0" y="-30056"/>
            <a:chExt cx="3222669" cy="1010512"/>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981" y="-30056"/>
              <a:ext cx="2401507" cy="807720"/>
            </a:xfrm>
            <a:prstGeom prst="rect">
              <a:avLst/>
            </a:prstGeom>
          </p:spPr>
          <p:txBody>
            <a:bodyPr wrap="square">
              <a:noAutofit/>
            </a:bodyPr>
            <a:lstStyle/>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في اللحظات الحرجة</a:t>
              </a:r>
            </a:p>
            <a:p>
              <a:pPr algn="ctr">
                <a:lnSpc>
                  <a:spcPct val="107000"/>
                </a:lnSpc>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من لك غير الله</a:t>
              </a:r>
            </a:p>
          </p:txBody>
        </p:sp>
        <p:sp>
          <p:nvSpPr>
            <p:cNvPr id="8" name="Rectangle 7"/>
            <p:cNvSpPr/>
            <p:nvPr/>
          </p:nvSpPr>
          <p:spPr>
            <a:xfrm>
              <a:off x="2541488" y="255941"/>
              <a:ext cx="681181" cy="468574"/>
            </a:xfrm>
            <a:prstGeom prst="rect">
              <a:avLst/>
            </a:prstGeom>
          </p:spPr>
          <p:txBody>
            <a:bodyPr wrap="square">
              <a:noAutofit/>
            </a:bodyPr>
            <a:lstStyle/>
            <a:p>
              <a:pPr algn="ctr" rtl="1">
                <a:lnSpc>
                  <a:spcPct val="107000"/>
                </a:lnSpc>
                <a:spcAft>
                  <a:spcPts val="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361950" y="1511935"/>
            <a:ext cx="11594684" cy="697865"/>
            <a:chOff x="361950" y="1511935"/>
            <a:chExt cx="11594684" cy="697865"/>
          </a:xfrm>
        </p:grpSpPr>
        <p:pic>
          <p:nvPicPr>
            <p:cNvPr id="9" name="Picture 8"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10" name="Rectangle 9"/>
            <p:cNvSpPr/>
            <p:nvPr/>
          </p:nvSpPr>
          <p:spPr>
            <a:xfrm>
              <a:off x="361950" y="1606982"/>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إذا دخلت الامْتِحَانَ ولم يعطك عَقْلُكَ المَعْلُومَات الكافية عرفنا السبب ... عدم الراحة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1" name="Group 10"/>
          <p:cNvGrpSpPr/>
          <p:nvPr/>
        </p:nvGrpSpPr>
        <p:grpSpPr>
          <a:xfrm>
            <a:off x="381001" y="2383409"/>
            <a:ext cx="11594684" cy="697865"/>
            <a:chOff x="361950" y="1511935"/>
            <a:chExt cx="11594684" cy="697865"/>
          </a:xfrm>
        </p:grpSpPr>
        <p:pic>
          <p:nvPicPr>
            <p:cNvPr id="12" name="Picture 11"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13" name="Rectangle 12"/>
            <p:cNvSpPr/>
            <p:nvPr/>
          </p:nvSpPr>
          <p:spPr>
            <a:xfrm>
              <a:off x="361950" y="1583868"/>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إذا دخلت الامْتِحَانَ وأَنْتَ تشك في قدرتك على الإجابة رغم أَنَّكَ متمكن من دارستك</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4" name="Group 13"/>
          <p:cNvGrpSpPr/>
          <p:nvPr/>
        </p:nvGrpSpPr>
        <p:grpSpPr>
          <a:xfrm>
            <a:off x="329994" y="3227404"/>
            <a:ext cx="11594684" cy="697865"/>
            <a:chOff x="361950" y="1511935"/>
            <a:chExt cx="11594684" cy="697865"/>
          </a:xfrm>
        </p:grpSpPr>
        <p:pic>
          <p:nvPicPr>
            <p:cNvPr id="15" name="Picture 14"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16" name="Rectangle 15"/>
            <p:cNvSpPr/>
            <p:nvPr/>
          </p:nvSpPr>
          <p:spPr>
            <a:xfrm>
              <a:off x="361950" y="1606982"/>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عرفنا السبب ...  ثقتك بنفسك ليست في المستوى المَطْلُوبِ</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7" name="Group 16"/>
          <p:cNvGrpSpPr/>
          <p:nvPr/>
        </p:nvGrpSpPr>
        <p:grpSpPr>
          <a:xfrm>
            <a:off x="349045" y="4098878"/>
            <a:ext cx="11594684" cy="697865"/>
            <a:chOff x="361950" y="1511935"/>
            <a:chExt cx="11594684" cy="697865"/>
          </a:xfrm>
        </p:grpSpPr>
        <p:pic>
          <p:nvPicPr>
            <p:cNvPr id="18" name="Picture 17"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19" name="Rectangle 18"/>
            <p:cNvSpPr/>
            <p:nvPr/>
          </p:nvSpPr>
          <p:spPr>
            <a:xfrm>
              <a:off x="361950" y="1583868"/>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إذا دخلت الامْتِحَانَ وأَنْتَ ضائق الصدر ضجر قلبك ينبض بسرعة ونفسك مختنق</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20" name="Group 19"/>
          <p:cNvGrpSpPr/>
          <p:nvPr/>
        </p:nvGrpSpPr>
        <p:grpSpPr>
          <a:xfrm>
            <a:off x="298038" y="4942873"/>
            <a:ext cx="11594684" cy="697865"/>
            <a:chOff x="361950" y="1511935"/>
            <a:chExt cx="11594684" cy="697865"/>
          </a:xfrm>
        </p:grpSpPr>
        <p:pic>
          <p:nvPicPr>
            <p:cNvPr id="21" name="Picture 20"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22" name="Rectangle 21"/>
            <p:cNvSpPr/>
            <p:nvPr/>
          </p:nvSpPr>
          <p:spPr>
            <a:xfrm>
              <a:off x="361950" y="1606982"/>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اعرف أَنْتَ السبب هل صليت الفجر حاضرا؟؟</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23" name="Group 22"/>
          <p:cNvGrpSpPr/>
          <p:nvPr/>
        </p:nvGrpSpPr>
        <p:grpSpPr>
          <a:xfrm>
            <a:off x="317089" y="5814347"/>
            <a:ext cx="11594684" cy="697865"/>
            <a:chOff x="361950" y="1511935"/>
            <a:chExt cx="11594684" cy="697865"/>
          </a:xfrm>
        </p:grpSpPr>
        <p:pic>
          <p:nvPicPr>
            <p:cNvPr id="24" name="Picture 23" descr="C:\Users\ze\Pictures\التحصيل\image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8550" y="1511935"/>
              <a:ext cx="698084" cy="697865"/>
            </a:xfrm>
            <a:prstGeom prst="rect">
              <a:avLst/>
            </a:prstGeom>
            <a:noFill/>
            <a:ln>
              <a:noFill/>
            </a:ln>
          </p:spPr>
        </p:pic>
        <p:sp>
          <p:nvSpPr>
            <p:cNvPr id="25" name="Rectangle 24"/>
            <p:cNvSpPr/>
            <p:nvPr/>
          </p:nvSpPr>
          <p:spPr>
            <a:xfrm>
              <a:off x="361950" y="1583868"/>
              <a:ext cx="10896600"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هل دعوت الله عز وجل أَنْ يعينك ويقويك؟ استحضر قلبك واقرأ أية الكرسي هي أية عظيمة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pic>
        <p:nvPicPr>
          <p:cNvPr id="26" name="Picture 25" descr="C:\Users\ze\Pictures\التحصيل\iStock_90629725_LARGE.160824.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1" y="2747924"/>
            <a:ext cx="2776714" cy="2397718"/>
          </a:xfrm>
          <a:prstGeom prst="rect">
            <a:avLst/>
          </a:prstGeom>
          <a:ln>
            <a:noFill/>
          </a:ln>
          <a:effectLst>
            <a:softEdge rad="112500"/>
          </a:effectLst>
        </p:spPr>
      </p:pic>
    </p:spTree>
    <p:extLst>
      <p:ext uri="{BB962C8B-B14F-4D97-AF65-F5344CB8AC3E}">
        <p14:creationId xmlns:p14="http://schemas.microsoft.com/office/powerpoint/2010/main" val="41752290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trips(down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trips(downLef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trips(downLef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strips(down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trips(downLeft)">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strips(downLeft)">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grpSp>
        <p:nvGrpSpPr>
          <p:cNvPr id="6" name="Group 5"/>
          <p:cNvGrpSpPr/>
          <p:nvPr/>
        </p:nvGrpSpPr>
        <p:grpSpPr>
          <a:xfrm>
            <a:off x="419101" y="1183841"/>
            <a:ext cx="11537533" cy="1366528"/>
            <a:chOff x="419101" y="1283653"/>
            <a:chExt cx="11537533" cy="1366528"/>
          </a:xfrm>
        </p:grpSpPr>
        <p:pic>
          <p:nvPicPr>
            <p:cNvPr id="5" name="Picture 4"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419101" y="1283653"/>
              <a:ext cx="10915650" cy="1366528"/>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يحتوي الدماغ البشري على ألف مليار خلية عصبية، وكل خلية عصبية يمكن لها أن ترتبط وتتفاعل مع عدد يبلغ نحواً من مائة ألف خلية عصبية أخرى وبطرق متعددة وقد قدر حديثاً أن عدد التبادلات بين الخلايا في الدماغ يمكن أن يصل إلى واحد وبجانبه /۸۰۰/ صفر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7" name="Group 6"/>
          <p:cNvGrpSpPr/>
          <p:nvPr/>
        </p:nvGrpSpPr>
        <p:grpSpPr>
          <a:xfrm>
            <a:off x="419101" y="2606929"/>
            <a:ext cx="11537533" cy="1126082"/>
            <a:chOff x="419101" y="1388519"/>
            <a:chExt cx="11537533" cy="1126082"/>
          </a:xfrm>
        </p:grpSpPr>
        <p:pic>
          <p:nvPicPr>
            <p:cNvPr id="8" name="Picture 7"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419101" y="1388519"/>
              <a:ext cx="10915650"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عدد ذرات الكون كله تصل فقط بالعدد إلى واحد وبجانبه/140/صفر فقط" وهذه التبادلات والروابط هي المسؤولة عن عملية تذكر الأشياء</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roup 9"/>
          <p:cNvGrpSpPr/>
          <p:nvPr/>
        </p:nvGrpSpPr>
        <p:grpSpPr>
          <a:xfrm>
            <a:off x="419101" y="3733011"/>
            <a:ext cx="11537533" cy="850728"/>
            <a:chOff x="419101" y="1412241"/>
            <a:chExt cx="11537533" cy="1102360"/>
          </a:xfrm>
        </p:grpSpPr>
        <p:pic>
          <p:nvPicPr>
            <p:cNvPr id="11" name="Picture 10"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419101" y="1528820"/>
              <a:ext cx="10915650" cy="517065"/>
            </a:xfrm>
            <a:prstGeom prst="rect">
              <a:avLst/>
            </a:prstGeom>
          </p:spPr>
          <p:txBody>
            <a:bodyPr wrap="square">
              <a:spAutoFit/>
            </a:bodyPr>
            <a:lstStyle/>
            <a:p>
              <a:pPr algn="justLow">
                <a:lnSpc>
                  <a:spcPct val="115000"/>
                </a:lnSpc>
                <a:spcAft>
                  <a:spcPts val="800"/>
                </a:spcAft>
              </a:pPr>
              <a:r>
                <a:rPr lang="ar-EG" sz="2400" b="1" dirty="0">
                  <a:solidFill>
                    <a:srgbClr val="002060"/>
                  </a:solidFill>
                  <a:ea typeface="Calibri" panose="020F0502020204030204" pitchFamily="34" charset="0"/>
                  <a:cs typeface="Sakkal Majalla" panose="02000000000000000000" pitchFamily="2" charset="-78"/>
                </a:rPr>
                <a:t>العملية الأساسية التي تقوم عليها الذاكرة العامة هي تسجيل وتكوين روابط وبنود جديدة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3" name="Group 12"/>
          <p:cNvGrpSpPr/>
          <p:nvPr/>
        </p:nvGrpSpPr>
        <p:grpSpPr>
          <a:xfrm>
            <a:off x="419101" y="4673707"/>
            <a:ext cx="11537533" cy="850728"/>
            <a:chOff x="419101" y="1412241"/>
            <a:chExt cx="11537533" cy="1102360"/>
          </a:xfrm>
        </p:grpSpPr>
        <p:pic>
          <p:nvPicPr>
            <p:cNvPr id="14" name="Picture 13"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419101" y="1485531"/>
              <a:ext cx="10915650" cy="517065"/>
            </a:xfrm>
            <a:prstGeom prst="rect">
              <a:avLst/>
            </a:prstGeom>
          </p:spPr>
          <p:txBody>
            <a:bodyPr wrap="square">
              <a:spAutoFit/>
            </a:bodyPr>
            <a:lstStyle/>
            <a:p>
              <a:pPr algn="justLow">
                <a:lnSpc>
                  <a:spcPct val="115000"/>
                </a:lnSpc>
                <a:spcAft>
                  <a:spcPts val="800"/>
                </a:spcAft>
              </a:pPr>
              <a:r>
                <a:rPr lang="ar-EG" sz="2400" b="1" dirty="0">
                  <a:solidFill>
                    <a:srgbClr val="002060"/>
                  </a:solidFill>
                  <a:ea typeface="Calibri" panose="020F0502020204030204" pitchFamily="34" charset="0"/>
                  <a:cs typeface="Sakkal Majalla" panose="02000000000000000000" pitchFamily="2" charset="-78"/>
                </a:rPr>
                <a:t>فيجري في المخ حوالي / ۱۰۰,۰۰۰/ إلى / ۱۰۰۰٫۰۰۰/ تفاعل كيميائي في الدقيقة الواحدة</a:t>
              </a:r>
            </a:p>
          </p:txBody>
        </p:sp>
      </p:grpSp>
      <p:grpSp>
        <p:nvGrpSpPr>
          <p:cNvPr id="16" name="Group 15"/>
          <p:cNvGrpSpPr/>
          <p:nvPr/>
        </p:nvGrpSpPr>
        <p:grpSpPr>
          <a:xfrm>
            <a:off x="1057275" y="5586866"/>
            <a:ext cx="10899359" cy="952074"/>
            <a:chOff x="1057275" y="1280918"/>
            <a:chExt cx="10899359" cy="1233683"/>
          </a:xfrm>
        </p:grpSpPr>
        <p:pic>
          <p:nvPicPr>
            <p:cNvPr id="17" name="Picture 16" descr="C:\Users\acc\Pictures\think.png"/>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794" r="6138" b="7653"/>
            <a:stretch/>
          </p:blipFill>
          <p:spPr bwMode="auto">
            <a:xfrm flipH="1">
              <a:off x="10994292" y="1412241"/>
              <a:ext cx="962342" cy="1102360"/>
            </a:xfrm>
            <a:prstGeom prst="rect">
              <a:avLst/>
            </a:prstGeom>
            <a:noFill/>
            <a:ln>
              <a:noFill/>
            </a:ln>
            <a:extLst>
              <a:ext uri="{53640926-AAD7-44D8-BBD7-CCE9431645EC}">
                <a14:shadowObscured xmlns:a14="http://schemas.microsoft.com/office/drawing/2010/main"/>
              </a:ext>
            </a:extLst>
          </p:spPr>
        </p:pic>
        <p:sp>
          <p:nvSpPr>
            <p:cNvPr id="18" name="Rectangle 17"/>
            <p:cNvSpPr/>
            <p:nvPr/>
          </p:nvSpPr>
          <p:spPr>
            <a:xfrm>
              <a:off x="1057275" y="1280918"/>
              <a:ext cx="10086975" cy="1220364"/>
            </a:xfrm>
            <a:prstGeom prst="rect">
              <a:avLst/>
            </a:prstGeom>
          </p:spPr>
          <p:txBody>
            <a:bodyPr wrap="square">
              <a:spAutoFit/>
            </a:bodyPr>
            <a:lstStyle/>
            <a:p>
              <a:pPr algn="justLow">
                <a:lnSpc>
                  <a:spcPct val="115000"/>
                </a:lnSpc>
                <a:spcAft>
                  <a:spcPts val="800"/>
                </a:spcAft>
              </a:pPr>
              <a:r>
                <a:rPr lang="ar-EG" sz="2400" b="1" dirty="0">
                  <a:solidFill>
                    <a:srgbClr val="002060"/>
                  </a:solidFill>
                  <a:ea typeface="Calibri" panose="020F0502020204030204" pitchFamily="34" charset="0"/>
                  <a:cs typeface="Sakkal Majalla" panose="02000000000000000000" pitchFamily="2" charset="-78"/>
                </a:rPr>
                <a:t>لو أدخلنا للدماغ البشري معلومات بمعدل /۱۰/ معلومات كل ثانية ولمدة ستين عاماً نستهلك نصف طاقة الاستيعاب لديه، أي نصف الذاكرة فقط</a:t>
              </a:r>
            </a:p>
          </p:txBody>
        </p:sp>
      </p:grpSp>
    </p:spTree>
    <p:extLst>
      <p:ext uri="{BB962C8B-B14F-4D97-AF65-F5344CB8AC3E}">
        <p14:creationId xmlns:p14="http://schemas.microsoft.com/office/powerpoint/2010/main" val="10545384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sp>
        <p:nvSpPr>
          <p:cNvPr id="2" name="Rectangle 1"/>
          <p:cNvSpPr/>
          <p:nvPr/>
        </p:nvSpPr>
        <p:spPr>
          <a:xfrm>
            <a:off x="1200528" y="209883"/>
            <a:ext cx="4717959" cy="587853"/>
          </a:xfrm>
          <a:prstGeom prst="rect">
            <a:avLst/>
          </a:prstGeom>
        </p:spPr>
        <p:txBody>
          <a:bodyPr wrap="none">
            <a:spAutoFit/>
          </a:bodyPr>
          <a:lstStyle/>
          <a:p>
            <a:pPr algn="ctr">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ينقسم الدماغ البشري لفصين أيمن وأيسر</a:t>
            </a:r>
            <a:r>
              <a:rPr lang="en-US" sz="2800" b="1" dirty="0">
                <a:solidFill>
                  <a:srgbClr val="C00000"/>
                </a:solidFill>
                <a:latin typeface="Sakkal Majalla" panose="02000000000000000000" pitchFamily="2" charset="-78"/>
                <a:ea typeface="Calibri" panose="020F0502020204030204" pitchFamily="34" charset="0"/>
                <a:cs typeface="Arial" panose="020B0604020202020204" pitchFamily="34" charset="0"/>
              </a:rPr>
              <a:t>:</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p:cNvGrpSpPr/>
          <p:nvPr/>
        </p:nvGrpSpPr>
        <p:grpSpPr>
          <a:xfrm>
            <a:off x="10445683" y="1624013"/>
            <a:ext cx="1382364" cy="1237924"/>
            <a:chOff x="10574270" y="1423988"/>
            <a:chExt cx="1382364" cy="1237924"/>
          </a:xfrm>
        </p:grpSpPr>
        <p:pic>
          <p:nvPicPr>
            <p:cNvPr id="5" name="Picture 4" descr="C:\Users\acc\Pictures\istock-165954879.jpg"/>
            <p:cNvPicPr/>
            <p:nvPr/>
          </p:nvPicPr>
          <p:blipFill rotWithShape="1">
            <a:blip r:embed="rId5" cstate="print">
              <a:extLst>
                <a:ext uri="{BEBA8EAE-BF5A-486C-A8C5-ECC9F3942E4B}">
                  <a14:imgProps xmlns:a14="http://schemas.microsoft.com/office/drawing/2010/main">
                    <a14:imgLayer r:embed="rId6">
                      <a14:imgEffect>
                        <a14:backgroundRemoval t="27899" b="79469" l="2913" r="90985"/>
                      </a14:imgEffect>
                    </a14:imgLayer>
                  </a14:imgProps>
                </a:ext>
                <a:ext uri="{28A0092B-C50C-407E-A947-70E740481C1C}">
                  <a14:useLocalDpi xmlns:a14="http://schemas.microsoft.com/office/drawing/2010/main" val="0"/>
                </a:ext>
              </a:extLst>
            </a:blip>
            <a:srcRect l="3243" t="26809" r="8949" b="21444"/>
            <a:stretch/>
          </p:blipFill>
          <p:spPr bwMode="auto">
            <a:xfrm flipH="1">
              <a:off x="10574270" y="1423988"/>
              <a:ext cx="1382364" cy="976314"/>
            </a:xfrm>
            <a:prstGeom prst="rect">
              <a:avLst/>
            </a:prstGeom>
            <a:extLst>
              <a:ext uri="{53640926-AAD7-44D8-BBD7-CCE9431645EC}">
                <a14:shadowObscured xmlns:a14="http://schemas.microsoft.com/office/drawing/2010/main"/>
              </a:ext>
            </a:extLst>
          </p:spPr>
        </p:pic>
        <p:sp>
          <p:nvSpPr>
            <p:cNvPr id="6" name="Rectangle 5"/>
            <p:cNvSpPr/>
            <p:nvPr/>
          </p:nvSpPr>
          <p:spPr>
            <a:xfrm>
              <a:off x="10748402" y="2138692"/>
              <a:ext cx="819456" cy="523220"/>
            </a:xfrm>
            <a:prstGeom prst="rect">
              <a:avLst/>
            </a:prstGeom>
          </p:spPr>
          <p:txBody>
            <a:bodyPr wrap="none">
              <a:spAutoFit/>
            </a:bodyPr>
            <a:lstStyle/>
            <a:p>
              <a:pPr algn="ctr"/>
              <a:r>
                <a:rPr lang="ar-EG" sz="2800" b="1" dirty="0">
                  <a:solidFill>
                    <a:srgbClr val="0070C0"/>
                  </a:solidFill>
                  <a:ea typeface="Calibri" panose="020F0502020204030204" pitchFamily="34" charset="0"/>
                  <a:cs typeface="Sakkal Majalla" panose="02000000000000000000" pitchFamily="2" charset="-78"/>
                </a:rPr>
                <a:t>الأيمن</a:t>
              </a:r>
              <a:endParaRPr lang="ar-EG" sz="3200" dirty="0"/>
            </a:p>
          </p:txBody>
        </p:sp>
      </p:grpSp>
      <p:sp>
        <p:nvSpPr>
          <p:cNvPr id="8" name="Rectangle 7"/>
          <p:cNvSpPr/>
          <p:nvPr/>
        </p:nvSpPr>
        <p:spPr>
          <a:xfrm>
            <a:off x="709614" y="1624013"/>
            <a:ext cx="9736069"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وهو المسؤول عن تشغيل نصف الجسم الأيسر، ويختص بعمليات الإيقاع والتخيل وأحلام اليقظة والإدراك المكاني والصور المتكاملة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الجشتالت</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والأبعاد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flipH="1">
            <a:off x="709614" y="3312846"/>
            <a:ext cx="1382364" cy="1237924"/>
            <a:chOff x="10574270" y="1423988"/>
            <a:chExt cx="1382364" cy="1237924"/>
          </a:xfrm>
        </p:grpSpPr>
        <p:pic>
          <p:nvPicPr>
            <p:cNvPr id="10" name="Picture 9" descr="C:\Users\acc\Pictures\istock-165954879.jpg"/>
            <p:cNvPicPr/>
            <p:nvPr/>
          </p:nvPicPr>
          <p:blipFill rotWithShape="1">
            <a:blip r:embed="rId7" cstate="print">
              <a:extLst>
                <a:ext uri="{BEBA8EAE-BF5A-486C-A8C5-ECC9F3942E4B}">
                  <a14:imgProps xmlns:a14="http://schemas.microsoft.com/office/drawing/2010/main">
                    <a14:imgLayer r:embed="rId6">
                      <a14:imgEffect>
                        <a14:backgroundRemoval t="27899" b="79469" l="2913" r="90985"/>
                      </a14:imgEffect>
                    </a14:imgLayer>
                  </a14:imgProps>
                </a:ext>
                <a:ext uri="{28A0092B-C50C-407E-A947-70E740481C1C}">
                  <a14:useLocalDpi xmlns:a14="http://schemas.microsoft.com/office/drawing/2010/main" val="0"/>
                </a:ext>
              </a:extLst>
            </a:blip>
            <a:srcRect l="3243" t="26809" r="8949" b="21444"/>
            <a:stretch/>
          </p:blipFill>
          <p:spPr bwMode="auto">
            <a:xfrm flipH="1">
              <a:off x="10574270" y="1423988"/>
              <a:ext cx="1382364" cy="976314"/>
            </a:xfrm>
            <a:prstGeom prst="rect">
              <a:avLst/>
            </a:prstGeom>
            <a:extLst>
              <a:ext uri="{53640926-AAD7-44D8-BBD7-CCE9431645EC}">
                <a14:shadowObscured xmlns:a14="http://schemas.microsoft.com/office/drawing/2010/main"/>
              </a:ext>
            </a:extLst>
          </p:spPr>
        </p:pic>
        <p:sp>
          <p:nvSpPr>
            <p:cNvPr id="11" name="Rectangle 10"/>
            <p:cNvSpPr/>
            <p:nvPr/>
          </p:nvSpPr>
          <p:spPr>
            <a:xfrm>
              <a:off x="10721952" y="2138692"/>
              <a:ext cx="872355" cy="523220"/>
            </a:xfrm>
            <a:prstGeom prst="rect">
              <a:avLst/>
            </a:prstGeom>
          </p:spPr>
          <p:txBody>
            <a:bodyPr wrap="none">
              <a:spAutoFit/>
            </a:bodyPr>
            <a:lstStyle/>
            <a:p>
              <a:pPr algn="ctr"/>
              <a:r>
                <a:rPr lang="ar-EG" sz="2800" b="1" dirty="0">
                  <a:solidFill>
                    <a:srgbClr val="0070C0"/>
                  </a:solidFill>
                  <a:ea typeface="Calibri" panose="020F0502020204030204" pitchFamily="34" charset="0"/>
                  <a:cs typeface="Sakkal Majalla" panose="02000000000000000000" pitchFamily="2" charset="-78"/>
                </a:rPr>
                <a:t>الأيسر</a:t>
              </a:r>
              <a:endParaRPr lang="ar-EG" sz="3200" dirty="0"/>
            </a:p>
          </p:txBody>
        </p:sp>
      </p:grpSp>
      <p:sp>
        <p:nvSpPr>
          <p:cNvPr id="12" name="Rectangle 11"/>
          <p:cNvSpPr/>
          <p:nvPr/>
        </p:nvSpPr>
        <p:spPr>
          <a:xfrm>
            <a:off x="2217752" y="3312846"/>
            <a:ext cx="9373742" cy="1366528"/>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يشغل نصف الجسم الأيمن ويختص بعمليات المنطق والكلمات والقوائم والأرقام والتخطيطات والتحليلات "الأنظمة الأكاديمية" وأثناء انشغال الفص الأيسر بهذه الأنشطة يكون الفص الأيمن بحالة استرخاء واستراحة مع الاستعداد للمساعدة إذا لزم الأمر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3" name="Picture 12"/>
          <p:cNvPicPr>
            <a:picLocks noChangeAspect="1"/>
          </p:cNvPicPr>
          <p:nvPr/>
        </p:nvPicPr>
        <p:blipFill>
          <a:blip r:embed="rId8"/>
          <a:stretch>
            <a:fillRect/>
          </a:stretch>
        </p:blipFill>
        <p:spPr>
          <a:xfrm>
            <a:off x="2686050" y="4483674"/>
            <a:ext cx="3057525" cy="2055266"/>
          </a:xfrm>
          <a:prstGeom prst="rect">
            <a:avLst/>
          </a:prstGeom>
        </p:spPr>
      </p:pic>
    </p:spTree>
    <p:extLst>
      <p:ext uri="{BB962C8B-B14F-4D97-AF65-F5344CB8AC3E}">
        <p14:creationId xmlns:p14="http://schemas.microsoft.com/office/powerpoint/2010/main" val="30458901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pic>
        <p:nvPicPr>
          <p:cNvPr id="2" name="Picture 1"/>
          <p:cNvPicPr>
            <a:picLocks noChangeAspect="1"/>
          </p:cNvPicPr>
          <p:nvPr/>
        </p:nvPicPr>
        <p:blipFill rotWithShape="1">
          <a:blip r:embed="rId5">
            <a:clrChange>
              <a:clrFrom>
                <a:srgbClr val="FFFFFF"/>
              </a:clrFrom>
              <a:clrTo>
                <a:srgbClr val="FFFFFF">
                  <a:alpha val="0"/>
                </a:srgbClr>
              </a:clrTo>
            </a:clrChange>
          </a:blip>
          <a:srcRect l="8594" r="11059"/>
          <a:stretch/>
        </p:blipFill>
        <p:spPr>
          <a:xfrm>
            <a:off x="6043613" y="1505649"/>
            <a:ext cx="5743576" cy="4761021"/>
          </a:xfrm>
          <a:prstGeom prst="rect">
            <a:avLst/>
          </a:prstGeom>
        </p:spPr>
      </p:pic>
      <p:sp>
        <p:nvSpPr>
          <p:cNvPr id="5" name="Rectangle 4"/>
          <p:cNvSpPr/>
          <p:nvPr/>
        </p:nvSpPr>
        <p:spPr>
          <a:xfrm>
            <a:off x="1085849" y="2628811"/>
            <a:ext cx="5388769" cy="2215991"/>
          </a:xfrm>
          <a:prstGeom prst="rect">
            <a:avLst/>
          </a:prstGeom>
        </p:spPr>
        <p:txBody>
          <a:bodyPr wrap="square">
            <a:spAutoFit/>
          </a:bodyPr>
          <a:lstStyle/>
          <a:p>
            <a:pPr algn="ctr">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عقول أعظم العباقرة عادة تدمج بين اختصاص الفصين.. آينشتاين كان أيسر ولكنه رسب في مادة اللغة الفرنسية "تحتاج لعمل الفص الأيمن" وكان يخرج أهم تأملاته العملية من أحلام اليقظة "تحتاج لفص أيمن" لذلك فلديه اتحاد ما بين عمل فصي الدماغ الأيمن والأيسر</a:t>
            </a:r>
          </a:p>
        </p:txBody>
      </p:sp>
    </p:spTree>
    <p:extLst>
      <p:ext uri="{BB962C8B-B14F-4D97-AF65-F5344CB8AC3E}">
        <p14:creationId xmlns:p14="http://schemas.microsoft.com/office/powerpoint/2010/main" val="3527282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الإنسان ذلك المخلوق المكرم وعقله المعجز</a:t>
            </a:r>
          </a:p>
        </p:txBody>
      </p:sp>
      <p:grpSp>
        <p:nvGrpSpPr>
          <p:cNvPr id="5" name="Group 4"/>
          <p:cNvGrpSpPr/>
          <p:nvPr/>
        </p:nvGrpSpPr>
        <p:grpSpPr>
          <a:xfrm>
            <a:off x="8550389" y="1417351"/>
            <a:ext cx="3333484" cy="5164424"/>
            <a:chOff x="8210814" y="1109376"/>
            <a:chExt cx="3333484" cy="5164424"/>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7" name="Rectangle 6"/>
            <p:cNvSpPr/>
            <p:nvPr/>
          </p:nvSpPr>
          <p:spPr>
            <a:xfrm>
              <a:off x="9718826" y="2568203"/>
              <a:ext cx="1825472" cy="2246769"/>
            </a:xfrm>
            <a:prstGeom prst="rect">
              <a:avLst/>
            </a:prstGeom>
          </p:spPr>
          <p:txBody>
            <a:bodyPr wrap="square">
              <a:spAutoFit/>
            </a:bodyPr>
            <a:lstStyle/>
            <a:p>
              <a:pPr algn="ctr">
                <a:lnSpc>
                  <a:spcPct val="12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بعض </a:t>
              </a:r>
              <a:b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الأقوال المتعلقة بإعجاز الدماغ البشري</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618975" y="1778363"/>
            <a:ext cx="8607558"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رغم توفر الكتيبات والأدلة الإرشادية وبكثرة لتشغيل الأجهزة والمعدات من حولنا فإنه تقل وتندر الكتيبات الخاصة بأنفسنا وذواتنا... تشغيل الكومبيوتر الرائع العظيم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157163" y="2754082"/>
            <a:ext cx="8589811" cy="1200329"/>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يحتج على أن مقدار الذكاء يقيس مدى واسعاً ومطلقاً من القدرات البشرية.. فشل في إدراك أن هذه الاختبارات ليست موضوعة لاختبار قدرات بشرية أساسية بل؟؟؟؟ ممارسات إنسانية غير مدربة وغير مطورة</a:t>
            </a:r>
          </a:p>
        </p:txBody>
      </p:sp>
      <p:sp>
        <p:nvSpPr>
          <p:cNvPr id="10" name="Rectangle 9"/>
          <p:cNvSpPr/>
          <p:nvPr/>
        </p:nvSpPr>
        <p:spPr>
          <a:xfrm>
            <a:off x="300038" y="3794130"/>
            <a:ext cx="8465126"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سبب أخطائنا وسقطاتنا ليس كوننا بشراً ... بل كوننا نخوض أولى خطواتنا بحذر في هذه المرحلة المبكرة من تطورنا لنقترب من فهم الكمبيوتر الرائع الموجود بداخلنا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268288" y="4644090"/>
            <a:ext cx="8528626"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يتعلم الطفل الكلام في عامه الثاني.. ولأن معظم الأطفال الأسوياء يتعلمون الكلام فقد اعتبر هذا شيئاً طبيعياً وبسيطاً ولكن إذا أمعناً النظر والتدقيق نجد أن العملية غاية في التعقيد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618975" y="5521973"/>
            <a:ext cx="8632958"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الخيًال أكثر أهمية من المعرفة لأن المعرفة محددة بينما الخيال يشمل العالم ويحفز على التقدم ويؤدي إلى التطوير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5668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الذاكرة البشرية</a:t>
            </a:r>
          </a:p>
        </p:txBody>
      </p:sp>
      <p:pic>
        <p:nvPicPr>
          <p:cNvPr id="3" name="Picture 2"/>
          <p:cNvPicPr>
            <a:picLocks noChangeAspect="1"/>
          </p:cNvPicPr>
          <p:nvPr/>
        </p:nvPicPr>
        <p:blipFill>
          <a:blip r:embed="rId3">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342173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الذاكرة البشرية</a:t>
            </a:r>
          </a:p>
        </p:txBody>
      </p:sp>
      <p:grpSp>
        <p:nvGrpSpPr>
          <p:cNvPr id="7" name="Group 6"/>
          <p:cNvGrpSpPr/>
          <p:nvPr/>
        </p:nvGrpSpPr>
        <p:grpSpPr>
          <a:xfrm>
            <a:off x="9803226" y="1222554"/>
            <a:ext cx="2153408" cy="1677490"/>
            <a:chOff x="10038592" y="1437185"/>
            <a:chExt cx="2153408" cy="1677490"/>
          </a:xfrm>
        </p:grpSpPr>
        <p:pic>
          <p:nvPicPr>
            <p:cNvPr id="6" name="Picture 5" descr="C:\Users\acc\Pictures\640x480.jpg"/>
            <p:cNvPicPr/>
            <p:nvPr/>
          </p:nvPicPr>
          <p:blipFill rotWithShape="1">
            <a:blip r:embed="rId5" cstate="print">
              <a:extLst>
                <a:ext uri="{28A0092B-C50C-407E-A947-70E740481C1C}">
                  <a14:useLocalDpi xmlns:a14="http://schemas.microsoft.com/office/drawing/2010/main" val="0"/>
                </a:ext>
              </a:extLst>
            </a:blip>
            <a:srcRect l="17755" t="4391" r="6445" b="18460"/>
            <a:stretch/>
          </p:blipFill>
          <p:spPr bwMode="auto">
            <a:xfrm>
              <a:off x="10038592" y="1713863"/>
              <a:ext cx="1677155" cy="1400812"/>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11239495" y="1437185"/>
              <a:ext cx="952505" cy="553357"/>
            </a:xfrm>
            <a:prstGeom prst="rect">
              <a:avLst/>
            </a:prstGeom>
          </p:spPr>
          <p:txBody>
            <a:bodyPr wrap="none">
              <a:spAutoFit/>
            </a:bodyPr>
            <a:lstStyle/>
            <a:p>
              <a:pPr algn="ct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الذاكرة</a:t>
              </a:r>
              <a:endParaRPr lang="en-US" sz="12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8" name="Rectangle 7"/>
          <p:cNvSpPr/>
          <p:nvPr/>
        </p:nvSpPr>
        <p:spPr>
          <a:xfrm>
            <a:off x="128588" y="2043065"/>
            <a:ext cx="10219341" cy="517065"/>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هي مجموع العمليات التي يستطيع بواسطتها الناس والكائنات الحية الأخرى ترميز ثم تخزين ثم استعادة المعلومات: </a:t>
            </a:r>
          </a:p>
        </p:txBody>
      </p:sp>
      <p:sp>
        <p:nvSpPr>
          <p:cNvPr id="9" name="Freeform 8"/>
          <p:cNvSpPr/>
          <p:nvPr/>
        </p:nvSpPr>
        <p:spPr>
          <a:xfrm>
            <a:off x="3336735" y="2900044"/>
            <a:ext cx="4955655" cy="734797"/>
          </a:xfrm>
          <a:custGeom>
            <a:avLst/>
            <a:gdLst>
              <a:gd name="connsiteX0" fmla="*/ 0 w 1564889"/>
              <a:gd name="connsiteY0" fmla="*/ 0 h 1043635"/>
              <a:gd name="connsiteX1" fmla="*/ 1564889 w 1564889"/>
              <a:gd name="connsiteY1" fmla="*/ 0 h 1043635"/>
              <a:gd name="connsiteX2" fmla="*/ 1564889 w 1564889"/>
              <a:gd name="connsiteY2" fmla="*/ 1043635 h 1043635"/>
              <a:gd name="connsiteX3" fmla="*/ 0 w 1564889"/>
              <a:gd name="connsiteY3" fmla="*/ 1043635 h 1043635"/>
              <a:gd name="connsiteX4" fmla="*/ 0 w 1564889"/>
              <a:gd name="connsiteY4" fmla="*/ 0 h 1043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889" h="1043635">
                <a:moveTo>
                  <a:pt x="0" y="0"/>
                </a:moveTo>
                <a:lnTo>
                  <a:pt x="1564889" y="0"/>
                </a:lnTo>
                <a:lnTo>
                  <a:pt x="1564889" y="1043635"/>
                </a:lnTo>
                <a:lnTo>
                  <a:pt x="0" y="10436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marL="0" lvl="1" algn="ctr" defTabSz="914127">
              <a:lnSpc>
                <a:spcPct val="125000"/>
              </a:lnSpc>
              <a:spcBef>
                <a:spcPct val="0"/>
              </a:spcBef>
              <a:spcAft>
                <a:spcPts val="1000"/>
              </a:spcAft>
            </a:pPr>
            <a:r>
              <a:rPr lang="ar-EG" sz="2400" b="1" dirty="0">
                <a:solidFill>
                  <a:srgbClr val="002060"/>
                </a:solidFill>
                <a:latin typeface="Sakkal Majalla" panose="02000000000000000000" pitchFamily="2" charset="-78"/>
                <a:cs typeface="Sakkal Majalla" panose="02000000000000000000" pitchFamily="2" charset="-78"/>
              </a:rPr>
              <a:t>يعود إلى الإدراك الحسي المبدئي وتسجيل المعلومات</a:t>
            </a:r>
          </a:p>
        </p:txBody>
      </p:sp>
      <p:sp>
        <p:nvSpPr>
          <p:cNvPr id="10" name="Freeform 9"/>
          <p:cNvSpPr/>
          <p:nvPr/>
        </p:nvSpPr>
        <p:spPr>
          <a:xfrm>
            <a:off x="3336736" y="4139492"/>
            <a:ext cx="5585020" cy="734797"/>
          </a:xfrm>
          <a:custGeom>
            <a:avLst/>
            <a:gdLst>
              <a:gd name="connsiteX0" fmla="*/ 0 w 6859662"/>
              <a:gd name="connsiteY0" fmla="*/ 0 h 1043635"/>
              <a:gd name="connsiteX1" fmla="*/ 6859662 w 6859662"/>
              <a:gd name="connsiteY1" fmla="*/ 0 h 1043635"/>
              <a:gd name="connsiteX2" fmla="*/ 6859662 w 6859662"/>
              <a:gd name="connsiteY2" fmla="*/ 1043635 h 1043635"/>
              <a:gd name="connsiteX3" fmla="*/ 0 w 6859662"/>
              <a:gd name="connsiteY3" fmla="*/ 1043635 h 1043635"/>
              <a:gd name="connsiteX4" fmla="*/ 0 w 6859662"/>
              <a:gd name="connsiteY4" fmla="*/ 0 h 1043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9662" h="1043635">
                <a:moveTo>
                  <a:pt x="0" y="0"/>
                </a:moveTo>
                <a:lnTo>
                  <a:pt x="6859662" y="0"/>
                </a:lnTo>
                <a:lnTo>
                  <a:pt x="6859662" y="1043635"/>
                </a:lnTo>
                <a:lnTo>
                  <a:pt x="0" y="10436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marL="0" lvl="1" algn="ctr" defTabSz="914127">
              <a:lnSpc>
                <a:spcPct val="125000"/>
              </a:lnSpc>
              <a:spcBef>
                <a:spcPct val="0"/>
              </a:spcBef>
              <a:spcAft>
                <a:spcPts val="1000"/>
              </a:spcAft>
            </a:pPr>
            <a:r>
              <a:rPr lang="ar-EG" sz="2400" b="1" dirty="0">
                <a:solidFill>
                  <a:srgbClr val="002060"/>
                </a:solidFill>
                <a:latin typeface="Sakkal Majalla" panose="02000000000000000000" pitchFamily="2" charset="-78"/>
                <a:cs typeface="Sakkal Majalla" panose="02000000000000000000" pitchFamily="2" charset="-78"/>
              </a:rPr>
              <a:t>هو المحافظة على المعلومات </a:t>
            </a:r>
            <a:r>
              <a:rPr lang="ar-EG" sz="2400" b="1" dirty="0" err="1">
                <a:solidFill>
                  <a:srgbClr val="002060"/>
                </a:solidFill>
                <a:latin typeface="Sakkal Majalla" panose="02000000000000000000" pitchFamily="2" charset="-78"/>
                <a:cs typeface="Sakkal Majalla" panose="02000000000000000000" pitchFamily="2" charset="-78"/>
              </a:rPr>
              <a:t>المرمزة</a:t>
            </a:r>
            <a:r>
              <a:rPr lang="ar-EG" sz="2400" b="1" dirty="0">
                <a:solidFill>
                  <a:srgbClr val="002060"/>
                </a:solidFill>
                <a:latin typeface="Sakkal Majalla" panose="02000000000000000000" pitchFamily="2" charset="-78"/>
                <a:cs typeface="Sakkal Majalla" panose="02000000000000000000" pitchFamily="2" charset="-78"/>
              </a:rPr>
              <a:t> على الدوام في الذاكرة</a:t>
            </a:r>
          </a:p>
        </p:txBody>
      </p:sp>
      <p:sp>
        <p:nvSpPr>
          <p:cNvPr id="11" name="Freeform 10"/>
          <p:cNvSpPr/>
          <p:nvPr/>
        </p:nvSpPr>
        <p:spPr>
          <a:xfrm flipH="1">
            <a:off x="2912554" y="5260381"/>
            <a:ext cx="5679063" cy="734797"/>
          </a:xfrm>
          <a:custGeom>
            <a:avLst/>
            <a:gdLst>
              <a:gd name="connsiteX0" fmla="*/ 0 w 4655922"/>
              <a:gd name="connsiteY0" fmla="*/ 0 h 1043635"/>
              <a:gd name="connsiteX1" fmla="*/ 4655922 w 4655922"/>
              <a:gd name="connsiteY1" fmla="*/ 0 h 1043635"/>
              <a:gd name="connsiteX2" fmla="*/ 4655922 w 4655922"/>
              <a:gd name="connsiteY2" fmla="*/ 1043635 h 1043635"/>
              <a:gd name="connsiteX3" fmla="*/ 0 w 4655922"/>
              <a:gd name="connsiteY3" fmla="*/ 1043635 h 1043635"/>
              <a:gd name="connsiteX4" fmla="*/ 0 w 4655922"/>
              <a:gd name="connsiteY4" fmla="*/ 0 h 1043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5922" h="1043635">
                <a:moveTo>
                  <a:pt x="0" y="0"/>
                </a:moveTo>
                <a:lnTo>
                  <a:pt x="4655922" y="0"/>
                </a:lnTo>
                <a:lnTo>
                  <a:pt x="4655922" y="1043635"/>
                </a:lnTo>
                <a:lnTo>
                  <a:pt x="0" y="10436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marL="0" lvl="1" algn="ctr" defTabSz="914127">
              <a:lnSpc>
                <a:spcPct val="125000"/>
              </a:lnSpc>
              <a:spcBef>
                <a:spcPct val="0"/>
              </a:spcBef>
              <a:spcAft>
                <a:spcPts val="1000"/>
              </a:spcAft>
            </a:pPr>
            <a:r>
              <a:rPr lang="ar-EG" sz="2400" b="1" dirty="0">
                <a:solidFill>
                  <a:srgbClr val="002060"/>
                </a:solidFill>
                <a:latin typeface="Sakkal Majalla" panose="02000000000000000000" pitchFamily="2" charset="-78"/>
                <a:cs typeface="Sakkal Majalla" panose="02000000000000000000" pitchFamily="2" charset="-78"/>
              </a:rPr>
              <a:t>هو تفعيل العمليات المتعلقة باستخدام المعلومات </a:t>
            </a:r>
            <a:r>
              <a:rPr lang="ar-EG" sz="2400" b="1" dirty="0" err="1">
                <a:solidFill>
                  <a:srgbClr val="002060"/>
                </a:solidFill>
                <a:latin typeface="Sakkal Majalla" panose="02000000000000000000" pitchFamily="2" charset="-78"/>
                <a:cs typeface="Sakkal Majalla" panose="02000000000000000000" pitchFamily="2" charset="-78"/>
              </a:rPr>
              <a:t>المرمزة</a:t>
            </a:r>
            <a:endParaRPr lang="ar-EG" sz="2400" b="1" dirty="0">
              <a:solidFill>
                <a:srgbClr val="002060"/>
              </a:solidFill>
              <a:latin typeface="Sakkal Majalla" panose="02000000000000000000" pitchFamily="2" charset="-78"/>
              <a:cs typeface="Sakkal Majalla" panose="02000000000000000000" pitchFamily="2" charset="-78"/>
            </a:endParaRPr>
          </a:p>
        </p:txBody>
      </p:sp>
      <p:grpSp>
        <p:nvGrpSpPr>
          <p:cNvPr id="12" name="Group 11"/>
          <p:cNvGrpSpPr/>
          <p:nvPr/>
        </p:nvGrpSpPr>
        <p:grpSpPr>
          <a:xfrm flipH="1">
            <a:off x="8184790" y="2566127"/>
            <a:ext cx="1821996" cy="1836610"/>
            <a:chOff x="3274897" y="1107579"/>
            <a:chExt cx="2608149" cy="2608546"/>
          </a:xfrm>
        </p:grpSpPr>
        <p:sp>
          <p:nvSpPr>
            <p:cNvPr id="13" name="Freeform 12"/>
            <p:cNvSpPr/>
            <p:nvPr/>
          </p:nvSpPr>
          <p:spPr>
            <a:xfrm>
              <a:off x="3851383" y="2049343"/>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ar-EG" sz="2800" b="1" dirty="0">
                  <a:solidFill>
                    <a:srgbClr val="C00000"/>
                  </a:solidFill>
                  <a:latin typeface="Sakkal Majalla" panose="02000000000000000000" pitchFamily="2" charset="-78"/>
                  <a:cs typeface="Sakkal Majalla" panose="02000000000000000000" pitchFamily="2" charset="-78"/>
                </a:rPr>
                <a:t>الترميز</a:t>
              </a:r>
              <a:endParaRPr lang="ar-EG" sz="2800" b="1" kern="1200" dirty="0">
                <a:solidFill>
                  <a:srgbClr val="C00000"/>
                </a:solidFill>
                <a:latin typeface="Sakkal Majalla" panose="02000000000000000000" pitchFamily="2" charset="-78"/>
                <a:cs typeface="Sakkal Majalla" panose="02000000000000000000" pitchFamily="2" charset="-78"/>
              </a:endParaRPr>
            </a:p>
          </p:txBody>
        </p:sp>
        <p:sp>
          <p:nvSpPr>
            <p:cNvPr id="14" name="Circular Arrow 13"/>
            <p:cNvSpPr/>
            <p:nvPr/>
          </p:nvSpPr>
          <p:spPr>
            <a:xfrm>
              <a:off x="3274897" y="1107579"/>
              <a:ext cx="2608149" cy="2608546"/>
            </a:xfrm>
            <a:prstGeom prst="circularArrow">
              <a:avLst>
                <a:gd name="adj1" fmla="val 10980"/>
                <a:gd name="adj2" fmla="val 1142322"/>
                <a:gd name="adj3" fmla="val 4500000"/>
                <a:gd name="adj4" fmla="val 10800000"/>
                <a:gd name="adj5" fmla="val 12500"/>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grpSp>
      <p:grpSp>
        <p:nvGrpSpPr>
          <p:cNvPr id="15" name="Group 14"/>
          <p:cNvGrpSpPr/>
          <p:nvPr/>
        </p:nvGrpSpPr>
        <p:grpSpPr>
          <a:xfrm flipH="1">
            <a:off x="8690843" y="3621396"/>
            <a:ext cx="1821996" cy="1836610"/>
            <a:chOff x="2550492" y="2606382"/>
            <a:chExt cx="2608149" cy="2608546"/>
          </a:xfrm>
        </p:grpSpPr>
        <p:sp>
          <p:nvSpPr>
            <p:cNvPr id="16" name="Freeform 15"/>
            <p:cNvSpPr/>
            <p:nvPr/>
          </p:nvSpPr>
          <p:spPr>
            <a:xfrm>
              <a:off x="3129918" y="3556816"/>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ar-EG" sz="2800" b="1" dirty="0">
                  <a:solidFill>
                    <a:srgbClr val="C00000"/>
                  </a:solidFill>
                  <a:latin typeface="Sakkal Majalla" panose="02000000000000000000" pitchFamily="2" charset="-78"/>
                  <a:cs typeface="Sakkal Majalla" panose="02000000000000000000" pitchFamily="2" charset="-78"/>
                </a:rPr>
                <a:t>التخزين</a:t>
              </a:r>
              <a:endParaRPr lang="ar-EG" sz="2800" b="1" kern="1200" dirty="0">
                <a:solidFill>
                  <a:srgbClr val="C00000"/>
                </a:solidFill>
                <a:latin typeface="Sakkal Majalla" panose="02000000000000000000" pitchFamily="2" charset="-78"/>
                <a:cs typeface="Sakkal Majalla" panose="02000000000000000000" pitchFamily="2" charset="-78"/>
              </a:endParaRPr>
            </a:p>
          </p:txBody>
        </p:sp>
        <p:sp>
          <p:nvSpPr>
            <p:cNvPr id="17" name="Shape 16"/>
            <p:cNvSpPr/>
            <p:nvPr/>
          </p:nvSpPr>
          <p:spPr>
            <a:xfrm>
              <a:off x="2550492" y="2606382"/>
              <a:ext cx="2608149" cy="2608546"/>
            </a:xfrm>
            <a:prstGeom prst="leftCircularArrow">
              <a:avLst>
                <a:gd name="adj1" fmla="val 10980"/>
                <a:gd name="adj2" fmla="val 1142322"/>
                <a:gd name="adj3" fmla="val 6300000"/>
                <a:gd name="adj4" fmla="val 18900000"/>
                <a:gd name="adj5" fmla="val 12500"/>
              </a:avLst>
            </a:prstGeom>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a:lstStyle/>
            <a:p>
              <a:endParaRPr lang="en-US"/>
            </a:p>
          </p:txBody>
        </p:sp>
      </p:grpSp>
      <p:grpSp>
        <p:nvGrpSpPr>
          <p:cNvPr id="18" name="Group 17"/>
          <p:cNvGrpSpPr/>
          <p:nvPr/>
        </p:nvGrpSpPr>
        <p:grpSpPr>
          <a:xfrm flipH="1">
            <a:off x="8311731" y="4802946"/>
            <a:ext cx="1565376" cy="1578325"/>
            <a:chOff x="3460528" y="4284543"/>
            <a:chExt cx="2240804" cy="2241702"/>
          </a:xfrm>
        </p:grpSpPr>
        <p:sp>
          <p:nvSpPr>
            <p:cNvPr id="19" name="Block Arc 18"/>
            <p:cNvSpPr/>
            <p:nvPr/>
          </p:nvSpPr>
          <p:spPr>
            <a:xfrm>
              <a:off x="3460528" y="4284543"/>
              <a:ext cx="2240804" cy="2241702"/>
            </a:xfrm>
            <a:prstGeom prst="blockArc">
              <a:avLst>
                <a:gd name="adj1" fmla="val 13500000"/>
                <a:gd name="adj2" fmla="val 10800000"/>
                <a:gd name="adj3" fmla="val 12740"/>
              </a:avLst>
            </a:prstGeom>
          </p:spPr>
          <p:style>
            <a:lnRef idx="2">
              <a:schemeClr val="lt1">
                <a:hueOff val="0"/>
                <a:satOff val="0"/>
                <a:lumOff val="0"/>
                <a:alphaOff val="0"/>
              </a:schemeClr>
            </a:lnRef>
            <a:fillRef idx="1">
              <a:schemeClr val="accent5">
                <a:hueOff val="-7353344"/>
                <a:satOff val="-10228"/>
                <a:lumOff val="-3922"/>
                <a:alphaOff val="0"/>
              </a:schemeClr>
            </a:fillRef>
            <a:effectRef idx="0">
              <a:schemeClr val="accent5">
                <a:hueOff val="-7353344"/>
                <a:satOff val="-10228"/>
                <a:lumOff val="-3922"/>
                <a:alphaOff val="0"/>
              </a:schemeClr>
            </a:effectRef>
            <a:fontRef idx="minor">
              <a:schemeClr val="lt1"/>
            </a:fontRef>
          </p:style>
          <p:txBody>
            <a:bodyPr/>
            <a:lstStyle/>
            <a:p>
              <a:endParaRPr lang="en-US"/>
            </a:p>
          </p:txBody>
        </p:sp>
        <p:sp>
          <p:nvSpPr>
            <p:cNvPr id="20" name="Freeform 19"/>
            <p:cNvSpPr/>
            <p:nvPr/>
          </p:nvSpPr>
          <p:spPr>
            <a:xfrm>
              <a:off x="3659139" y="5064289"/>
              <a:ext cx="1843583"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ar-EG" sz="2800" b="1" spc="-150" dirty="0">
                  <a:solidFill>
                    <a:srgbClr val="C00000"/>
                  </a:solidFill>
                  <a:latin typeface="Sakkal Majalla" panose="02000000000000000000" pitchFamily="2" charset="-78"/>
                  <a:cs typeface="Sakkal Majalla" panose="02000000000000000000" pitchFamily="2" charset="-78"/>
                </a:rPr>
                <a:t>الاستعادة، "الاسترجاع"</a:t>
              </a:r>
              <a:endParaRPr lang="ar-EG" sz="2800" b="1" kern="1200" spc="-150" dirty="0">
                <a:solidFill>
                  <a:srgbClr val="C00000"/>
                </a:solidFill>
                <a:latin typeface="Sakkal Majalla" panose="02000000000000000000" pitchFamily="2" charset="-78"/>
                <a:cs typeface="Sakkal Majalla" panose="02000000000000000000" pitchFamily="2" charset="-78"/>
              </a:endParaRPr>
            </a:p>
          </p:txBody>
        </p:sp>
      </p:grpSp>
      <p:pic>
        <p:nvPicPr>
          <p:cNvPr id="22" name="Picture 21"/>
          <p:cNvPicPr>
            <a:picLocks noChangeAspect="1"/>
          </p:cNvPicPr>
          <p:nvPr/>
        </p:nvPicPr>
        <p:blipFill>
          <a:blip r:embed="rId6"/>
          <a:stretch>
            <a:fillRect/>
          </a:stretch>
        </p:blipFill>
        <p:spPr>
          <a:xfrm>
            <a:off x="697952" y="3303750"/>
            <a:ext cx="2384995" cy="192298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0131505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 calcmode="lin" valueType="num">
                                      <p:cBhvr>
                                        <p:cTn id="14" dur="1000" fill="hold"/>
                                        <p:tgtEl>
                                          <p:spTgt spid="12"/>
                                        </p:tgtEl>
                                        <p:attrNameLst>
                                          <p:attrName>style.rotation</p:attrName>
                                        </p:attrNameLst>
                                      </p:cBhvr>
                                      <p:tavLst>
                                        <p:tav tm="0">
                                          <p:val>
                                            <p:fltVal val="90"/>
                                          </p:val>
                                        </p:tav>
                                        <p:tav tm="100000">
                                          <p:val>
                                            <p:fltVal val="0"/>
                                          </p:val>
                                        </p:tav>
                                      </p:tavLst>
                                    </p:anim>
                                    <p:animEffect transition="in" filter="fade">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ppt_w</p:attrName>
                                        </p:attrNameLst>
                                      </p:cBhvr>
                                      <p:tavLst>
                                        <p:tav tm="0">
                                          <p:val>
                                            <p:fltVal val="0"/>
                                          </p:val>
                                        </p:tav>
                                        <p:tav tm="100000">
                                          <p:val>
                                            <p:strVal val="#ppt_w"/>
                                          </p:val>
                                        </p:tav>
                                      </p:tavLst>
                                    </p:anim>
                                    <p:anim calcmode="lin" valueType="num">
                                      <p:cBhvr>
                                        <p:cTn id="39" dur="1000" fill="hold"/>
                                        <p:tgtEl>
                                          <p:spTgt spid="18"/>
                                        </p:tgtEl>
                                        <p:attrNameLst>
                                          <p:attrName>ppt_h</p:attrName>
                                        </p:attrNameLst>
                                      </p:cBhvr>
                                      <p:tavLst>
                                        <p:tav tm="0">
                                          <p:val>
                                            <p:fltVal val="0"/>
                                          </p:val>
                                        </p:tav>
                                        <p:tav tm="100000">
                                          <p:val>
                                            <p:strVal val="#ppt_h"/>
                                          </p:val>
                                        </p:tav>
                                      </p:tavLst>
                                    </p:anim>
                                    <p:anim calcmode="lin" valueType="num">
                                      <p:cBhvr>
                                        <p:cTn id="40" dur="1000" fill="hold"/>
                                        <p:tgtEl>
                                          <p:spTgt spid="18"/>
                                        </p:tgtEl>
                                        <p:attrNameLst>
                                          <p:attrName>style.rotation</p:attrName>
                                        </p:attrNameLst>
                                      </p:cBhvr>
                                      <p:tavLst>
                                        <p:tav tm="0">
                                          <p:val>
                                            <p:fltVal val="90"/>
                                          </p:val>
                                        </p:tav>
                                        <p:tav tm="100000">
                                          <p:val>
                                            <p:fltVal val="0"/>
                                          </p:val>
                                        </p:tav>
                                      </p:tavLst>
                                    </p:anim>
                                    <p:animEffect transition="in" filter="fade">
                                      <p:cBhvr>
                                        <p:cTn id="41" dur="10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dirty="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grpSp>
        <p:nvGrpSpPr>
          <p:cNvPr id="10" name="Group 9"/>
          <p:cNvGrpSpPr/>
          <p:nvPr/>
        </p:nvGrpSpPr>
        <p:grpSpPr>
          <a:xfrm>
            <a:off x="1439333" y="372534"/>
            <a:ext cx="9745409" cy="6286276"/>
            <a:chOff x="1439333" y="524934"/>
            <a:chExt cx="9745409" cy="6286276"/>
          </a:xfrm>
        </p:grpSpPr>
        <p:pic>
          <p:nvPicPr>
            <p:cNvPr id="9" name="Picture 8"/>
            <p:cNvPicPr>
              <a:picLocks noChangeAspect="1"/>
            </p:cNvPicPr>
            <p:nvPr/>
          </p:nvPicPr>
          <p:blipFill rotWithShape="1">
            <a:blip r:embed="rId5"/>
            <a:srcRect t="22195"/>
            <a:stretch/>
          </p:blipFill>
          <p:spPr>
            <a:xfrm>
              <a:off x="1439333" y="524934"/>
              <a:ext cx="9745409" cy="6286276"/>
            </a:xfrm>
            <a:prstGeom prst="rect">
              <a:avLst/>
            </a:prstGeom>
          </p:spPr>
        </p:pic>
        <p:sp>
          <p:nvSpPr>
            <p:cNvPr id="24" name="Rectangle 23"/>
            <p:cNvSpPr/>
            <p:nvPr/>
          </p:nvSpPr>
          <p:spPr>
            <a:xfrm>
              <a:off x="3556001" y="14277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Tree>
    <p:extLst>
      <p:ext uri="{BB962C8B-B14F-4D97-AF65-F5344CB8AC3E}">
        <p14:creationId xmlns:p14="http://schemas.microsoft.com/office/powerpoint/2010/main" val="19951341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الذاكرة البشرية</a:t>
            </a:r>
          </a:p>
        </p:txBody>
      </p:sp>
      <p:grpSp>
        <p:nvGrpSpPr>
          <p:cNvPr id="5" name="Group 4"/>
          <p:cNvGrpSpPr/>
          <p:nvPr/>
        </p:nvGrpSpPr>
        <p:grpSpPr>
          <a:xfrm>
            <a:off x="344384" y="1316174"/>
            <a:ext cx="11710639" cy="5139767"/>
            <a:chOff x="344384" y="1316174"/>
            <a:chExt cx="11710639" cy="5139767"/>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7" name="Rectangle 6"/>
            <p:cNvSpPr/>
            <p:nvPr/>
          </p:nvSpPr>
          <p:spPr>
            <a:xfrm>
              <a:off x="344384" y="1316174"/>
              <a:ext cx="877586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كي يستطيع شخص ما استعادة تجربة أو معلومات سابقة فإنه يجب عليه أن يكون قد رمز وخزن تلك التجربة أو المعلومات سابقاً كي يستطيع استعادتها فيما بعد، ونقيض ذلك فإن فشل الذاكرة أو نسيان حقيقة أو تجربة معينة يعكس تعطل واحدة من فعاليات الذاكرة</a:t>
              </a:r>
            </a:p>
          </p:txBody>
        </p:sp>
      </p:grpSp>
      <p:sp>
        <p:nvSpPr>
          <p:cNvPr id="8" name="Rectangle 7"/>
          <p:cNvSpPr/>
          <p:nvPr/>
        </p:nvSpPr>
        <p:spPr>
          <a:xfrm>
            <a:off x="344384" y="3226122"/>
            <a:ext cx="862148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وللذاكرة أهمية فكل فعالياتنا تعتمد على ما تعلمناه وخزناه حول بيئتنا. وهي تمكننا من استعادة أحداث من الماضي البعيد أو من لحظات مضت، كما أنها تمكننا من تعلم مهارات جديدة وتشكيل عادات جديدة</a:t>
            </a:r>
          </a:p>
        </p:txBody>
      </p:sp>
      <p:sp>
        <p:nvSpPr>
          <p:cNvPr id="9" name="Rectangle 8"/>
          <p:cNvSpPr/>
          <p:nvPr/>
        </p:nvSpPr>
        <p:spPr>
          <a:xfrm>
            <a:off x="838201" y="5040164"/>
            <a:ext cx="8945086"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ولن نكون قادرين على التعامل مع المعلومات المخزنة والخبرات السابقة إن لم تكن لدينا اللغة وتمييز الأصدقاء وأفراد العائلة وايجاد طريقة العودة للبيت، وما شابه ذلك، وسوف تكون الحياة سلسلة من التجارب غير المألوفة المنفصلة إحداها عن الأخرى وبدون الذاكرة سوف يهلك البشر</a:t>
            </a:r>
          </a:p>
        </p:txBody>
      </p:sp>
    </p:spTree>
    <p:extLst>
      <p:ext uri="{BB962C8B-B14F-4D97-AF65-F5344CB8AC3E}">
        <p14:creationId xmlns:p14="http://schemas.microsoft.com/office/powerpoint/2010/main" val="7040747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الذاكرة البشرية</a:t>
            </a:r>
          </a:p>
        </p:txBody>
      </p:sp>
      <p:sp>
        <p:nvSpPr>
          <p:cNvPr id="5" name="Rectangle 4"/>
          <p:cNvSpPr/>
          <p:nvPr/>
        </p:nvSpPr>
        <p:spPr>
          <a:xfrm>
            <a:off x="328614" y="1369456"/>
            <a:ext cx="11499512" cy="1015663"/>
          </a:xfrm>
          <a:prstGeom prst="rect">
            <a:avLst/>
          </a:prstGeom>
        </p:spPr>
        <p:txBody>
          <a:bodyPr wrap="square">
            <a:spAutoFit/>
          </a:bodyPr>
          <a:lstStyle/>
          <a:p>
            <a:pPr algn="justLow">
              <a:lnSpc>
                <a:spcPct val="125000"/>
              </a:lnSpc>
              <a:spcAft>
                <a:spcPts val="800"/>
              </a:spcAft>
            </a:pPr>
            <a:r>
              <a:rPr lang="ar-SA" sz="2400" b="1" dirty="0">
                <a:solidFill>
                  <a:srgbClr val="002060"/>
                </a:solidFill>
                <a:ea typeface="Calibri" panose="020F0502020204030204" pitchFamily="34" charset="0"/>
                <a:cs typeface="Sakkal Majalla" panose="02000000000000000000" pitchFamily="2" charset="-78"/>
              </a:rPr>
              <a:t>وقف الفلاسفة وعلماء النفس والمفكرون والكتاب منذ القدم موقف الإعجاب والافتتان بالذاكرة وعبروا عن حيرتهم </a:t>
            </a:r>
            <a:r>
              <a:rPr lang="ar-SA" sz="2400" b="1" dirty="0">
                <a:solidFill>
                  <a:srgbClr val="C00000"/>
                </a:solidFill>
                <a:ea typeface="Calibri" panose="020F0502020204030204" pitchFamily="34" charset="0"/>
                <a:cs typeface="Sakkal Majalla" panose="02000000000000000000" pitchFamily="2" charset="-78"/>
              </a:rPr>
              <a:t>ولم يجدوا أجوبة لكثير من التساؤلات: </a:t>
            </a:r>
            <a:endParaRPr lang="en-US" sz="2400" b="1" dirty="0">
              <a:solidFill>
                <a:srgbClr val="C00000"/>
              </a:solidFill>
              <a:ea typeface="Calibri" panose="020F0502020204030204" pitchFamily="34" charset="0"/>
              <a:cs typeface="Sakkal Majalla" panose="02000000000000000000" pitchFamily="2" charset="-78"/>
            </a:endParaRPr>
          </a:p>
        </p:txBody>
      </p:sp>
      <p:pic>
        <p:nvPicPr>
          <p:cNvPr id="6" name="Picture 5"/>
          <p:cNvPicPr>
            <a:picLocks noChangeAspect="1"/>
          </p:cNvPicPr>
          <p:nvPr/>
        </p:nvPicPr>
        <p:blipFill>
          <a:blip r:embed="rId5"/>
          <a:stretch>
            <a:fillRect/>
          </a:stretch>
        </p:blipFill>
        <p:spPr>
          <a:xfrm flipH="1">
            <a:off x="8883630" y="2746800"/>
            <a:ext cx="2944495" cy="3385961"/>
          </a:xfrm>
          <a:prstGeom prst="rect">
            <a:avLst/>
          </a:prstGeom>
        </p:spPr>
      </p:pic>
      <p:grpSp>
        <p:nvGrpSpPr>
          <p:cNvPr id="7" name="Group 6"/>
          <p:cNvGrpSpPr/>
          <p:nvPr/>
        </p:nvGrpSpPr>
        <p:grpSpPr>
          <a:xfrm>
            <a:off x="1065605" y="2801200"/>
            <a:ext cx="8798856" cy="523220"/>
            <a:chOff x="1839660" y="508189"/>
            <a:chExt cx="8692401" cy="523220"/>
          </a:xfrm>
        </p:grpSpPr>
        <p:sp>
          <p:nvSpPr>
            <p:cNvPr id="8" name="Rectangle 7"/>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sp>
          <p:nvSpPr>
            <p:cNvPr id="9" name="TextBox 8"/>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كيف وأين يقوم الدماغ بتخزين </a:t>
              </a:r>
              <a:r>
                <a:rPr lang="ar-EG" sz="2400" b="1" dirty="0" err="1">
                  <a:solidFill>
                    <a:srgbClr val="002060"/>
                  </a:solidFill>
                  <a:latin typeface="Sakkal Majalla" panose="02000000000000000000" pitchFamily="2" charset="-78"/>
                  <a:cs typeface="Sakkal Majalla" panose="02000000000000000000" pitchFamily="2" charset="-78"/>
                </a:rPr>
                <a:t>الذواكر</a:t>
              </a:r>
              <a:r>
                <a:rPr lang="ar-EG" sz="2400" b="1" dirty="0">
                  <a:solidFill>
                    <a:srgbClr val="002060"/>
                  </a:solidFill>
                  <a:latin typeface="Sakkal Majalla" panose="02000000000000000000" pitchFamily="2" charset="-78"/>
                  <a:cs typeface="Sakkal Majalla" panose="02000000000000000000" pitchFamily="2" charset="-78"/>
                </a:rPr>
                <a:t>؟</a:t>
              </a:r>
            </a:p>
          </p:txBody>
        </p:sp>
      </p:grpSp>
      <p:grpSp>
        <p:nvGrpSpPr>
          <p:cNvPr id="10" name="Group 9"/>
          <p:cNvGrpSpPr/>
          <p:nvPr/>
        </p:nvGrpSpPr>
        <p:grpSpPr>
          <a:xfrm>
            <a:off x="638690" y="3676003"/>
            <a:ext cx="8798856" cy="523220"/>
            <a:chOff x="1839660" y="508189"/>
            <a:chExt cx="8692401" cy="523220"/>
          </a:xfrm>
        </p:grpSpPr>
        <p:sp>
          <p:nvSpPr>
            <p:cNvPr id="11" name="Rectangle 10"/>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sp>
          <p:nvSpPr>
            <p:cNvPr id="12" name="TextBox 11"/>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لماذا يتذكر الناس بعض المعلومات ولا يتذكرون المعلومات الأخرى؟</a:t>
              </a:r>
            </a:p>
          </p:txBody>
        </p:sp>
      </p:grpSp>
      <p:grpSp>
        <p:nvGrpSpPr>
          <p:cNvPr id="13" name="Group 12"/>
          <p:cNvGrpSpPr/>
          <p:nvPr/>
        </p:nvGrpSpPr>
        <p:grpSpPr>
          <a:xfrm>
            <a:off x="625990" y="4662649"/>
            <a:ext cx="8798856" cy="523220"/>
            <a:chOff x="1839660" y="508189"/>
            <a:chExt cx="8692401" cy="523220"/>
          </a:xfrm>
        </p:grpSpPr>
        <p:sp>
          <p:nvSpPr>
            <p:cNvPr id="14" name="Rectangle 13"/>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sp>
          <p:nvSpPr>
            <p:cNvPr id="15" name="TextBox 14"/>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هل يستطيع الانسان </a:t>
              </a:r>
              <a:r>
                <a:rPr lang="ar-EG" sz="2400" b="1" dirty="0" err="1">
                  <a:solidFill>
                    <a:srgbClr val="002060"/>
                  </a:solidFill>
                  <a:latin typeface="Sakkal Majalla" panose="02000000000000000000" pitchFamily="2" charset="-78"/>
                  <a:cs typeface="Sakkal Majalla" panose="02000000000000000000" pitchFamily="2" charset="-78"/>
                </a:rPr>
                <a:t>تحسین</a:t>
              </a:r>
              <a:r>
                <a:rPr lang="ar-EG" sz="2400" b="1" dirty="0">
                  <a:solidFill>
                    <a:srgbClr val="002060"/>
                  </a:solidFill>
                  <a:latin typeface="Sakkal Majalla" panose="02000000000000000000" pitchFamily="2" charset="-78"/>
                  <a:cs typeface="Sakkal Majalla" panose="02000000000000000000" pitchFamily="2" charset="-78"/>
                </a:rPr>
                <a:t> ذاكرته؟</a:t>
              </a:r>
            </a:p>
          </p:txBody>
        </p:sp>
      </p:grpSp>
      <p:grpSp>
        <p:nvGrpSpPr>
          <p:cNvPr id="16" name="Group 15"/>
          <p:cNvGrpSpPr/>
          <p:nvPr/>
        </p:nvGrpSpPr>
        <p:grpSpPr>
          <a:xfrm>
            <a:off x="1065605" y="5599522"/>
            <a:ext cx="8798856" cy="523220"/>
            <a:chOff x="1839660" y="508189"/>
            <a:chExt cx="8692401" cy="523220"/>
          </a:xfrm>
        </p:grpSpPr>
        <p:sp>
          <p:nvSpPr>
            <p:cNvPr id="17" name="Rectangle 16"/>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sp>
          <p:nvSpPr>
            <p:cNvPr id="18" name="TextBox 17"/>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ما سعة الذاكرة؟</a:t>
              </a:r>
            </a:p>
          </p:txBody>
        </p:sp>
      </p:grpSp>
      <p:pic>
        <p:nvPicPr>
          <p:cNvPr id="19" name="Picture 18" descr="C:\Users\acc\Pictures\images (6).jpg"/>
          <p:cNvPicPr/>
          <p:nvPr/>
        </p:nvPicPr>
        <p:blipFill rotWithShape="1">
          <a:blip r:embed="rId6">
            <a:clrChange>
              <a:clrFrom>
                <a:srgbClr val="F5F6F8"/>
              </a:clrFrom>
              <a:clrTo>
                <a:srgbClr val="F5F6F8">
                  <a:alpha val="0"/>
                </a:srgbClr>
              </a:clrTo>
            </a:clrChange>
            <a:extLst>
              <a:ext uri="{28A0092B-C50C-407E-A947-70E740481C1C}">
                <a14:useLocalDpi xmlns:a14="http://schemas.microsoft.com/office/drawing/2010/main" val="0"/>
              </a:ext>
            </a:extLst>
          </a:blip>
          <a:srcRect l="10832" t="22295"/>
          <a:stretch/>
        </p:blipFill>
        <p:spPr bwMode="auto">
          <a:xfrm>
            <a:off x="1166119" y="4201861"/>
            <a:ext cx="2945823" cy="236962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065907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الذاكرة البشرية</a:t>
            </a:r>
          </a:p>
        </p:txBody>
      </p:sp>
      <p:pic>
        <p:nvPicPr>
          <p:cNvPr id="5" name="Picture 4"/>
          <p:cNvPicPr/>
          <p:nvPr/>
        </p:nvPicPr>
        <p:blipFill>
          <a:blip r:embed="rId5">
            <a:extLst>
              <a:ext uri="{28A0092B-C50C-407E-A947-70E740481C1C}">
                <a14:useLocalDpi xmlns:a14="http://schemas.microsoft.com/office/drawing/2010/main" val="0"/>
              </a:ext>
            </a:extLst>
          </a:blip>
          <a:stretch>
            <a:fillRect/>
          </a:stretch>
        </p:blipFill>
        <p:spPr>
          <a:xfrm>
            <a:off x="7343775" y="1316038"/>
            <a:ext cx="4848226" cy="5495172"/>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6"/>
            <a:stretch>
              <a:fillRect/>
            </a:stretch>
          </a:blipFill>
        </p:spPr>
      </p:pic>
      <p:sp>
        <p:nvSpPr>
          <p:cNvPr id="6" name="Rectangle 5"/>
          <p:cNvSpPr/>
          <p:nvPr/>
        </p:nvSpPr>
        <p:spPr>
          <a:xfrm>
            <a:off x="542926" y="1361667"/>
            <a:ext cx="758666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واتفق علماء النفس على أن الناس لا يستطيعون تذكر الأحداث دائماً كما وقعت وبدقة، وفي بعض الأحيان - ويشكل خاطئ - يتذكرون أحداثاً لم تقع أبداً</a:t>
            </a:r>
          </a:p>
        </p:txBody>
      </p:sp>
      <p:sp>
        <p:nvSpPr>
          <p:cNvPr id="7" name="Rectangle 6"/>
          <p:cNvSpPr/>
          <p:nvPr/>
        </p:nvSpPr>
        <p:spPr>
          <a:xfrm>
            <a:off x="185738" y="3352504"/>
            <a:ext cx="7943849"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ترتبط الذاكرة بالتعلم بقوة، فمصطلح التعلم يشير إلى العمليات المتعلقة باكتساب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أو ترديد المعلومات، كما أن مصطلح الذاكرة يشير بشكل أكبر إلى التخزين المتأخر واستعادة المعلومات، فلا يتم التعلم إلا إذا كان بالإمكان استعادة تلك المعلومات لاحقا</a:t>
            </a:r>
          </a:p>
        </p:txBody>
      </p:sp>
      <p:sp>
        <p:nvSpPr>
          <p:cNvPr id="8" name="Rectangle 7"/>
          <p:cNvSpPr/>
          <p:nvPr/>
        </p:nvSpPr>
        <p:spPr>
          <a:xfrm>
            <a:off x="328613" y="4919008"/>
            <a:ext cx="7153311"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ومن جهة أخرى لا يمكن استعادة المعلومات لاحقاً إذا كانت المعلومات قد تعلمت بشكل غير مناسب... لذلك فإن علماء النفس يشيرون دوماً إلى عمليتي الذاكرة/ التعلم كوسائل لدمج كل وجوه الترميز والتخزين والاستعادة</a:t>
            </a:r>
          </a:p>
        </p:txBody>
      </p:sp>
    </p:spTree>
    <p:extLst>
      <p:ext uri="{BB962C8B-B14F-4D97-AF65-F5344CB8AC3E}">
        <p14:creationId xmlns:p14="http://schemas.microsoft.com/office/powerpoint/2010/main" val="40988894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أنماط الذاكرة</a:t>
            </a:r>
          </a:p>
        </p:txBody>
      </p:sp>
      <p:pic>
        <p:nvPicPr>
          <p:cNvPr id="3" name="Picture 2"/>
          <p:cNvPicPr>
            <a:picLocks noChangeAspect="1"/>
          </p:cNvPicPr>
          <p:nvPr/>
        </p:nvPicPr>
        <p:blipFill>
          <a:blip r:embed="rId3">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12169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pic>
        <p:nvPicPr>
          <p:cNvPr id="5" name="Picture 4" descr="مفاهيم خاطئة عن العقل البشري | Orrec"/>
          <p:cNvPicPr/>
          <p:nvPr/>
        </p:nvPicPr>
        <p:blipFill>
          <a:blip r:embed="rId5">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9344025" y="1551305"/>
            <a:ext cx="2467927" cy="2149158"/>
          </a:xfrm>
          <a:prstGeom prst="rect">
            <a:avLst/>
          </a:prstGeom>
          <a:noFill/>
          <a:ln>
            <a:noFill/>
          </a:ln>
        </p:spPr>
      </p:pic>
      <p:sp>
        <p:nvSpPr>
          <p:cNvPr id="6" name="Rectangle 5"/>
          <p:cNvSpPr/>
          <p:nvPr/>
        </p:nvSpPr>
        <p:spPr>
          <a:xfrm>
            <a:off x="428625" y="1887220"/>
            <a:ext cx="8915400"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تدخل المعلومات للدماغ حيث تسجل باختصار في الذاكرة الحسية، وإذا ركزنا الانتباه عليها قد تصبح المعلومات جزءاً من ذاكرة العمل "الذاكرة قريبة المدى" حيث يمكن التعامل مع المعلومات واستخدامها</a:t>
            </a:r>
          </a:p>
        </p:txBody>
      </p:sp>
      <p:sp>
        <p:nvSpPr>
          <p:cNvPr id="7" name="Rectangle 6"/>
          <p:cNvSpPr/>
          <p:nvPr/>
        </p:nvSpPr>
        <p:spPr>
          <a:xfrm>
            <a:off x="428625" y="3720580"/>
            <a:ext cx="1125378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ومن خلال تقنيات الترميز والتخزين قد تنتقل المعلومات إلى الذاكرة بعيدة المدى وإن تفعيل الذاكرة بعيدة المدى يجعلها مجدداً في ذاكرة العمل</a:t>
            </a:r>
          </a:p>
        </p:txBody>
      </p:sp>
      <p:pic>
        <p:nvPicPr>
          <p:cNvPr id="8" name="Picture 7"/>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43275" y="4610301"/>
            <a:ext cx="6528753" cy="1782312"/>
          </a:xfrm>
          <a:prstGeom prst="rect">
            <a:avLst/>
          </a:prstGeom>
        </p:spPr>
      </p:pic>
    </p:spTree>
    <p:extLst>
      <p:ext uri="{BB962C8B-B14F-4D97-AF65-F5344CB8AC3E}">
        <p14:creationId xmlns:p14="http://schemas.microsoft.com/office/powerpoint/2010/main" val="24924550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2289492" y="249702"/>
            <a:ext cx="2897309" cy="542822"/>
            <a:chOff x="0" y="0"/>
            <a:chExt cx="2373907" cy="620395"/>
          </a:xfrm>
        </p:grpSpPr>
        <p:pic>
          <p:nvPicPr>
            <p:cNvPr id="6" name="Picture 5"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7" name="Rectangle 6"/>
            <p:cNvSpPr/>
            <p:nvPr/>
          </p:nvSpPr>
          <p:spPr>
            <a:xfrm>
              <a:off x="150190" y="76240"/>
              <a:ext cx="1749636" cy="521582"/>
            </a:xfrm>
            <a:prstGeom prst="rect">
              <a:avLst/>
            </a:prstGeom>
          </p:spPr>
          <p:txBody>
            <a:bodyPr wrap="square" numCol="1">
              <a:noAutofit/>
            </a:bodyPr>
            <a:lstStyle/>
            <a:p>
              <a:pPr algn="ctr" rtl="1">
                <a:lnSpc>
                  <a:spcPct val="107000"/>
                </a:lnSpc>
                <a:spcAft>
                  <a:spcPts val="0"/>
                </a:spcAft>
                <a:tabLst>
                  <a:tab pos="2637155" algn="ctr"/>
                  <a:tab pos="5274310" algn="r"/>
                </a:tabLs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الذاكرة الحسية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940579" y="49944"/>
              <a:ext cx="433328" cy="459073"/>
            </a:xfrm>
            <a:prstGeom prst="rect">
              <a:avLst/>
            </a:prstGeom>
          </p:spPr>
          <p:txBody>
            <a:bodyPr wrap="square" numCol="1">
              <a:noAutofit/>
            </a:bodyPr>
            <a:lstStyle/>
            <a:p>
              <a:pPr algn="ctr" rtl="1">
                <a:lnSpc>
                  <a:spcPct val="107000"/>
                </a:lnSpc>
                <a:spcAft>
                  <a:spcPts val="0"/>
                </a:spcAft>
                <a:tabLst>
                  <a:tab pos="2637155" algn="ctr"/>
                  <a:tab pos="5274310" algn="r"/>
                </a:tabLs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descr="C:\Users\acc\Pictures\download (5).jpg"/>
          <p:cNvPicPr/>
          <p:nvPr/>
        </p:nvPicPr>
        <p:blipFill>
          <a:blip r:embed="rId6">
            <a:extLst>
              <a:ext uri="{28A0092B-C50C-407E-A947-70E740481C1C}">
                <a14:useLocalDpi xmlns:a14="http://schemas.microsoft.com/office/drawing/2010/main" val="0"/>
              </a:ext>
            </a:extLst>
          </a:blip>
          <a:srcRect/>
          <a:stretch>
            <a:fillRect/>
          </a:stretch>
        </p:blipFill>
        <p:spPr bwMode="auto">
          <a:xfrm>
            <a:off x="8472487" y="1873211"/>
            <a:ext cx="3278822" cy="2252980"/>
          </a:xfrm>
          <a:prstGeom prst="rect">
            <a:avLst/>
          </a:prstGeom>
          <a:noFill/>
          <a:ln>
            <a:noFill/>
          </a:ln>
        </p:spPr>
      </p:pic>
      <p:sp>
        <p:nvSpPr>
          <p:cNvPr id="10" name="Rectangle 9"/>
          <p:cNvSpPr/>
          <p:nvPr/>
        </p:nvSpPr>
        <p:spPr>
          <a:xfrm>
            <a:off x="614362" y="2030205"/>
            <a:ext cx="7858125" cy="1938992"/>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تشير الذاكرة الحسية إلى التسجيل اللحظي البدئي للمعلومات في أنظمتنا الحسية فعندما تبصر عيوننا المحسسات البصرية "كل ما يقع ضمن مجال الرؤية" تتثبت تلك المحسسات بشكل مختصر في نظام الرؤية وهذا النوع من الذاكرة الحسية يسمى بالذاكرة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الأيقونية</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11" name="Rectangle 10"/>
          <p:cNvSpPr/>
          <p:nvPr/>
        </p:nvSpPr>
        <p:spPr>
          <a:xfrm>
            <a:off x="614362" y="4152501"/>
            <a:ext cx="109890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وهذه الذاكرة تطلق أيضاً على الظاهرة نفسها في ميدان "السمع واللمس والتذوق والشم..»، والذاكرة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الأيقونية</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تستمر أقل من ثانية وقد تستمر من ثلاث إلى أربع ثوان، وغالباً ما تستبدل المعلومات الحسية الجديدة بالقديمة</a:t>
            </a:r>
          </a:p>
        </p:txBody>
      </p:sp>
    </p:spTree>
    <p:extLst>
      <p:ext uri="{BB962C8B-B14F-4D97-AF65-F5344CB8AC3E}">
        <p14:creationId xmlns:p14="http://schemas.microsoft.com/office/powerpoint/2010/main" val="15358299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2289492" y="249701"/>
            <a:ext cx="3582671" cy="693273"/>
            <a:chOff x="0" y="0"/>
            <a:chExt cx="2373907" cy="620395"/>
          </a:xfrm>
        </p:grpSpPr>
        <p:pic>
          <p:nvPicPr>
            <p:cNvPr id="6" name="Picture 5"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7" name="Rectangle 6"/>
            <p:cNvSpPr/>
            <p:nvPr/>
          </p:nvSpPr>
          <p:spPr>
            <a:xfrm>
              <a:off x="57489" y="98813"/>
              <a:ext cx="1899826" cy="521582"/>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الذاكرة العملية "قريبة المدى"</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940579" y="49944"/>
              <a:ext cx="433328" cy="459073"/>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19101" y="1290330"/>
            <a:ext cx="11537532" cy="1015663"/>
            <a:chOff x="419101" y="1290330"/>
            <a:chExt cx="11537532" cy="1015663"/>
          </a:xfrm>
        </p:grpSpPr>
        <p:pic>
          <p:nvPicPr>
            <p:cNvPr id="9" name="Picture 8" descr="C:\Users\acc\Pictures\45_6.jpg"/>
            <p:cNvPicPr/>
            <p:nvPr/>
          </p:nvPicPr>
          <p:blipFill rotWithShape="1">
            <a:blip r:embed="rId6" cstate="print">
              <a:extLst>
                <a:ext uri="{28A0092B-C50C-407E-A947-70E740481C1C}">
                  <a14:useLocalDpi xmlns:a14="http://schemas.microsoft.com/office/drawing/2010/main" val="0"/>
                </a:ext>
              </a:extLst>
            </a:blip>
            <a:srcRect l="22592" r="28738"/>
            <a:stretch/>
          </p:blipFill>
          <p:spPr bwMode="auto">
            <a:xfrm>
              <a:off x="11301412" y="1453198"/>
              <a:ext cx="655221" cy="689928"/>
            </a:xfrm>
            <a:prstGeom prst="rect">
              <a:avLst/>
            </a:prstGeom>
            <a:noFill/>
            <a:ln>
              <a:noFill/>
            </a:ln>
            <a:extLst>
              <a:ext uri="{53640926-AAD7-44D8-BBD7-CCE9431645EC}">
                <a14:shadowObscured xmlns:a14="http://schemas.microsoft.com/office/drawing/2010/main"/>
              </a:ext>
            </a:extLst>
          </p:spPr>
        </p:pic>
        <p:sp>
          <p:nvSpPr>
            <p:cNvPr id="10" name="Rectangle 9"/>
            <p:cNvSpPr/>
            <p:nvPr/>
          </p:nvSpPr>
          <p:spPr>
            <a:xfrm>
              <a:off x="419101" y="1290330"/>
              <a:ext cx="109890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يستخدم مصطلح الذاكرة العملية أو ذاكرة العمل أو الذاكرة قريبة المدى للإشارة إلى قابلية حمل المعلومات في الدماغ لفترة وجيزة</a:t>
              </a:r>
            </a:p>
          </p:txBody>
        </p:sp>
      </p:grpSp>
      <p:grpSp>
        <p:nvGrpSpPr>
          <p:cNvPr id="11" name="Group 10"/>
          <p:cNvGrpSpPr/>
          <p:nvPr/>
        </p:nvGrpSpPr>
        <p:grpSpPr>
          <a:xfrm>
            <a:off x="419101" y="2305993"/>
            <a:ext cx="11537532" cy="1015663"/>
            <a:chOff x="419101" y="1290330"/>
            <a:chExt cx="11537532" cy="1015663"/>
          </a:xfrm>
        </p:grpSpPr>
        <p:pic>
          <p:nvPicPr>
            <p:cNvPr id="12" name="Picture 11" descr="C:\Users\acc\Pictures\45_6.jpg"/>
            <p:cNvPicPr/>
            <p:nvPr/>
          </p:nvPicPr>
          <p:blipFill rotWithShape="1">
            <a:blip r:embed="rId6" cstate="print">
              <a:extLst>
                <a:ext uri="{28A0092B-C50C-407E-A947-70E740481C1C}">
                  <a14:useLocalDpi xmlns:a14="http://schemas.microsoft.com/office/drawing/2010/main" val="0"/>
                </a:ext>
              </a:extLst>
            </a:blip>
            <a:srcRect l="22592" r="28738"/>
            <a:stretch/>
          </p:blipFill>
          <p:spPr bwMode="auto">
            <a:xfrm>
              <a:off x="11301412" y="1453198"/>
              <a:ext cx="655221" cy="689928"/>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419101" y="1290330"/>
              <a:ext cx="109890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وهو يشير إلى نظام يتم فيه تخزين المعلومات بشكل مختصر، ويمكن التعامل مع المعلومات المخزنة بواسطة هذا النظام،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لا نستطيع إبقاء المعلومات في ذاكرة العمل إلا بتكرارها. وإذا حدث طارئ يمكن لهذه المعلومات أن تتلاشي</a:t>
              </a:r>
            </a:p>
          </p:txBody>
        </p:sp>
      </p:grpSp>
      <p:grpSp>
        <p:nvGrpSpPr>
          <p:cNvPr id="14" name="Group 13"/>
          <p:cNvGrpSpPr/>
          <p:nvPr/>
        </p:nvGrpSpPr>
        <p:grpSpPr>
          <a:xfrm>
            <a:off x="419101" y="3380156"/>
            <a:ext cx="11537532" cy="1015663"/>
            <a:chOff x="419101" y="1290330"/>
            <a:chExt cx="11537532" cy="1015663"/>
          </a:xfrm>
        </p:grpSpPr>
        <p:pic>
          <p:nvPicPr>
            <p:cNvPr id="15" name="Picture 14" descr="C:\Users\acc\Pictures\45_6.jpg"/>
            <p:cNvPicPr/>
            <p:nvPr/>
          </p:nvPicPr>
          <p:blipFill rotWithShape="1">
            <a:blip r:embed="rId6" cstate="print">
              <a:extLst>
                <a:ext uri="{28A0092B-C50C-407E-A947-70E740481C1C}">
                  <a14:useLocalDpi xmlns:a14="http://schemas.microsoft.com/office/drawing/2010/main" val="0"/>
                </a:ext>
              </a:extLst>
            </a:blip>
            <a:srcRect l="22592" r="28738"/>
            <a:stretch/>
          </p:blipFill>
          <p:spPr bwMode="auto">
            <a:xfrm>
              <a:off x="11301412" y="1453198"/>
              <a:ext cx="655221" cy="689928"/>
            </a:xfrm>
            <a:prstGeom prst="rect">
              <a:avLst/>
            </a:prstGeom>
            <a:noFill/>
            <a:ln>
              <a:noFill/>
            </a:ln>
            <a:extLst>
              <a:ext uri="{53640926-AAD7-44D8-BBD7-CCE9431645EC}">
                <a14:shadowObscured xmlns:a14="http://schemas.microsoft.com/office/drawing/2010/main"/>
              </a:ext>
            </a:extLst>
          </p:spPr>
        </p:pic>
        <p:sp>
          <p:nvSpPr>
            <p:cNvPr id="16" name="Rectangle 15"/>
            <p:cNvSpPr/>
            <p:nvPr/>
          </p:nvSpPr>
          <p:spPr>
            <a:xfrm>
              <a:off x="419101" y="1290330"/>
              <a:ext cx="109890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الذاكرة العملية محددة فهي تستطيع حمل كمية محدودة من المعلومات لمرة واحدة، أن الناس يستطيعون بشكل متوسط حمل سبعة بنود في الذاكرة قريبة المدى</a:t>
              </a:r>
            </a:p>
          </p:txBody>
        </p:sp>
      </p:grpSp>
      <p:grpSp>
        <p:nvGrpSpPr>
          <p:cNvPr id="17" name="Group 16"/>
          <p:cNvGrpSpPr/>
          <p:nvPr/>
        </p:nvGrpSpPr>
        <p:grpSpPr>
          <a:xfrm>
            <a:off x="419101" y="4302406"/>
            <a:ext cx="11537532" cy="977191"/>
            <a:chOff x="419101" y="1290330"/>
            <a:chExt cx="11537532" cy="977191"/>
          </a:xfrm>
        </p:grpSpPr>
        <p:pic>
          <p:nvPicPr>
            <p:cNvPr id="18" name="Picture 17" descr="C:\Users\acc\Pictures\45_6.jpg"/>
            <p:cNvPicPr/>
            <p:nvPr/>
          </p:nvPicPr>
          <p:blipFill rotWithShape="1">
            <a:blip r:embed="rId6" cstate="print">
              <a:extLst>
                <a:ext uri="{28A0092B-C50C-407E-A947-70E740481C1C}">
                  <a14:useLocalDpi xmlns:a14="http://schemas.microsoft.com/office/drawing/2010/main" val="0"/>
                </a:ext>
              </a:extLst>
            </a:blip>
            <a:srcRect l="22592" r="28738"/>
            <a:stretch/>
          </p:blipFill>
          <p:spPr bwMode="auto">
            <a:xfrm>
              <a:off x="11301412" y="1453198"/>
              <a:ext cx="655221" cy="689928"/>
            </a:xfrm>
            <a:prstGeom prst="rect">
              <a:avLst/>
            </a:prstGeom>
            <a:noFill/>
            <a:ln>
              <a:noFill/>
            </a:ln>
            <a:extLst>
              <a:ext uri="{53640926-AAD7-44D8-BBD7-CCE9431645EC}">
                <a14:shadowObscured xmlns:a14="http://schemas.microsoft.com/office/drawing/2010/main"/>
              </a:ext>
            </a:extLst>
          </p:spPr>
        </p:pic>
        <p:sp>
          <p:nvSpPr>
            <p:cNvPr id="19" name="Rectangle 18"/>
            <p:cNvSpPr/>
            <p:nvPr/>
          </p:nvSpPr>
          <p:spPr>
            <a:xfrm>
              <a:off x="419101" y="1290330"/>
              <a:ext cx="10989052" cy="977191"/>
            </a:xfrm>
            <a:prstGeom prst="rect">
              <a:avLst/>
            </a:prstGeom>
          </p:spPr>
          <p:txBody>
            <a:bodyPr wrap="square">
              <a:spAutoFit/>
            </a:bodyPr>
            <a:lstStyle/>
            <a:p>
              <a:pPr algn="justLow">
                <a:lnSpc>
                  <a:spcPct val="125000"/>
                </a:lnSpc>
                <a:spcAft>
                  <a:spcPts val="1000"/>
                </a:spcAft>
              </a:pPr>
              <a:r>
                <a:rPr lang="ar-EG"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أشار إلى هذه المحدودية بالرقم "سبعة السحري+ اثنان" وقد وجدت الدراسات الحديثة بعد تجارب أكثر تعقيداً أن قدرة الذاكرة العملية أقل قليلاً، ولا يستطيع الناس تجاوز هذه القدرة إلا إذا وضعوا المعلومات في مجموعات كبيرة أو وحدات ذات معنى</a:t>
              </a:r>
            </a:p>
          </p:txBody>
        </p:sp>
      </p:grpSp>
      <p:grpSp>
        <p:nvGrpSpPr>
          <p:cNvPr id="20" name="Group 19"/>
          <p:cNvGrpSpPr/>
          <p:nvPr/>
        </p:nvGrpSpPr>
        <p:grpSpPr>
          <a:xfrm>
            <a:off x="419101" y="5318069"/>
            <a:ext cx="11537532" cy="1015663"/>
            <a:chOff x="419101" y="1290330"/>
            <a:chExt cx="11537532" cy="1015663"/>
          </a:xfrm>
        </p:grpSpPr>
        <p:pic>
          <p:nvPicPr>
            <p:cNvPr id="21" name="Picture 20" descr="C:\Users\acc\Pictures\45_6.jpg"/>
            <p:cNvPicPr/>
            <p:nvPr/>
          </p:nvPicPr>
          <p:blipFill rotWithShape="1">
            <a:blip r:embed="rId6" cstate="print">
              <a:extLst>
                <a:ext uri="{28A0092B-C50C-407E-A947-70E740481C1C}">
                  <a14:useLocalDpi xmlns:a14="http://schemas.microsoft.com/office/drawing/2010/main" val="0"/>
                </a:ext>
              </a:extLst>
            </a:blip>
            <a:srcRect l="22592" r="28738"/>
            <a:stretch/>
          </p:blipFill>
          <p:spPr bwMode="auto">
            <a:xfrm>
              <a:off x="11301412" y="1453198"/>
              <a:ext cx="655221" cy="689928"/>
            </a:xfrm>
            <a:prstGeom prst="rect">
              <a:avLst/>
            </a:prstGeom>
            <a:noFill/>
            <a:ln>
              <a:noFill/>
            </a:ln>
            <a:extLst>
              <a:ext uri="{53640926-AAD7-44D8-BBD7-CCE9431645EC}">
                <a14:shadowObscured xmlns:a14="http://schemas.microsoft.com/office/drawing/2010/main"/>
              </a:ext>
            </a:extLst>
          </p:spPr>
        </p:pic>
        <p:sp>
          <p:nvSpPr>
            <p:cNvPr id="22" name="Rectangle 21"/>
            <p:cNvSpPr/>
            <p:nvPr/>
          </p:nvSpPr>
          <p:spPr>
            <a:xfrm>
              <a:off x="419101" y="1290330"/>
              <a:ext cx="1098905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الذاكرة العملية مهمة جداً للعمل الفكري والعقلي... فأنت عند حل مسألة حسابية بسيطة مثل 54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x6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مثلا، عليك عمل بعض العمليات العقلية الذهنية والاحتفاظ بها في الذاكرة قريبة المدي قبل الوصول للحل النهائي</a:t>
              </a:r>
            </a:p>
          </p:txBody>
        </p:sp>
      </p:grpSp>
    </p:spTree>
    <p:extLst>
      <p:ext uri="{BB962C8B-B14F-4D97-AF65-F5344CB8AC3E}">
        <p14:creationId xmlns:p14="http://schemas.microsoft.com/office/powerpoint/2010/main" val="36564711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trips(down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strips(downLef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2743200" y="249701"/>
            <a:ext cx="3128963" cy="693273"/>
            <a:chOff x="0" y="0"/>
            <a:chExt cx="2373907" cy="620395"/>
          </a:xfrm>
        </p:grpSpPr>
        <p:pic>
          <p:nvPicPr>
            <p:cNvPr id="6" name="Picture 5"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7" name="Rectangle 6"/>
            <p:cNvSpPr/>
            <p:nvPr/>
          </p:nvSpPr>
          <p:spPr>
            <a:xfrm>
              <a:off x="57489" y="98813"/>
              <a:ext cx="1899826" cy="521582"/>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الذاكرة بعيدة المدى</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940579" y="49944"/>
              <a:ext cx="433328" cy="459073"/>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271463" y="1290330"/>
            <a:ext cx="11787187" cy="1015663"/>
            <a:chOff x="271463" y="1290330"/>
            <a:chExt cx="11787187" cy="1015663"/>
          </a:xfrm>
        </p:grpSpPr>
        <p:pic>
          <p:nvPicPr>
            <p:cNvPr id="9" name="Picture 8"/>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895" t="17349" r="8583" b="9312"/>
            <a:stretch/>
          </p:blipFill>
          <p:spPr bwMode="auto">
            <a:xfrm>
              <a:off x="11294011" y="1531937"/>
              <a:ext cx="764639" cy="639763"/>
            </a:xfrm>
            <a:prstGeom prst="rect">
              <a:avLst/>
            </a:prstGeom>
            <a:ln>
              <a:noFill/>
            </a:ln>
            <a:extLst>
              <a:ext uri="{53640926-AAD7-44D8-BBD7-CCE9431645EC}">
                <a14:shadowObscured xmlns:a14="http://schemas.microsoft.com/office/drawing/2010/main"/>
              </a:ext>
            </a:extLst>
          </p:spPr>
        </p:pic>
        <p:sp>
          <p:nvSpPr>
            <p:cNvPr id="10" name="Rectangle 9"/>
            <p:cNvSpPr/>
            <p:nvPr/>
          </p:nvSpPr>
          <p:spPr>
            <a:xfrm>
              <a:off x="271463" y="1290330"/>
              <a:ext cx="11136690"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وهي بشكل عام تصف نظاماً دماغياً معقداً يستطيع تخزين كميات هائلة من المعلومات على أساس ثابت نسبياً، فتستطيع وأنت تلعب كرة القدم أن تتذكر ماذا تغديت البارحة، وأن تستعيد ذكريات حفلات عيد ميلادك السابقة وأشياء أخرى كثيرة</a:t>
              </a:r>
            </a:p>
          </p:txBody>
        </p:sp>
      </p:grpSp>
      <p:grpSp>
        <p:nvGrpSpPr>
          <p:cNvPr id="11" name="Group 10"/>
          <p:cNvGrpSpPr/>
          <p:nvPr/>
        </p:nvGrpSpPr>
        <p:grpSpPr>
          <a:xfrm>
            <a:off x="271463" y="2403281"/>
            <a:ext cx="11787187" cy="1015663"/>
            <a:chOff x="271463" y="1290330"/>
            <a:chExt cx="11787187" cy="1015663"/>
          </a:xfrm>
        </p:grpSpPr>
        <p:pic>
          <p:nvPicPr>
            <p:cNvPr id="12" name="Picture 1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895" t="17349" r="8583" b="9312"/>
            <a:stretch/>
          </p:blipFill>
          <p:spPr bwMode="auto">
            <a:xfrm>
              <a:off x="11294011" y="1531937"/>
              <a:ext cx="764639" cy="639763"/>
            </a:xfrm>
            <a:prstGeom prst="rect">
              <a:avLst/>
            </a:prstGeom>
            <a:ln>
              <a:noFill/>
            </a:ln>
            <a:extLst>
              <a:ext uri="{53640926-AAD7-44D8-BBD7-CCE9431645EC}">
                <a14:shadowObscured xmlns:a14="http://schemas.microsoft.com/office/drawing/2010/main"/>
              </a:ext>
            </a:extLst>
          </p:spPr>
        </p:pic>
        <p:sp>
          <p:nvSpPr>
            <p:cNvPr id="13" name="Rectangle 12"/>
            <p:cNvSpPr/>
            <p:nvPr/>
          </p:nvSpPr>
          <p:spPr>
            <a:xfrm>
              <a:off x="271463" y="1290330"/>
              <a:ext cx="11136690"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فلتغن أغنيتك المفضلة - رتل سوراً من القرآن الكريم - فأنت هنا تتحرك بمعلومات ومهارات مخزنة في ذاكرتك بعيدة المدى.. هناك عدة نظريات لكيفية دخول المعلومات للذاكرة بعيدة المدى</a:t>
              </a:r>
            </a:p>
          </p:txBody>
        </p:sp>
      </p:grpSp>
      <p:grpSp>
        <p:nvGrpSpPr>
          <p:cNvPr id="14" name="Group 13"/>
          <p:cNvGrpSpPr/>
          <p:nvPr/>
        </p:nvGrpSpPr>
        <p:grpSpPr>
          <a:xfrm>
            <a:off x="271463" y="3518530"/>
            <a:ext cx="11762054" cy="1015663"/>
            <a:chOff x="296596" y="1389916"/>
            <a:chExt cx="11762054" cy="1015663"/>
          </a:xfrm>
        </p:grpSpPr>
        <p:pic>
          <p:nvPicPr>
            <p:cNvPr id="15" name="Picture 14"/>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895" t="17349" r="8583" b="9312"/>
            <a:stretch/>
          </p:blipFill>
          <p:spPr bwMode="auto">
            <a:xfrm>
              <a:off x="11294011" y="1531937"/>
              <a:ext cx="764639" cy="639763"/>
            </a:xfrm>
            <a:prstGeom prst="rect">
              <a:avLst/>
            </a:prstGeom>
            <a:ln>
              <a:noFill/>
            </a:ln>
            <a:extLst>
              <a:ext uri="{53640926-AAD7-44D8-BBD7-CCE9431645EC}">
                <a14:shadowObscured xmlns:a14="http://schemas.microsoft.com/office/drawing/2010/main"/>
              </a:ext>
            </a:extLst>
          </p:spPr>
        </p:pic>
        <p:sp>
          <p:nvSpPr>
            <p:cNvPr id="16" name="Rectangle 15"/>
            <p:cNvSpPr/>
            <p:nvPr/>
          </p:nvSpPr>
          <p:spPr>
            <a:xfrm>
              <a:off x="296596" y="1389916"/>
              <a:ext cx="11136690"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الرأي التقليدي يقول بأن المعلومات تدخل الذاكرة العملية، وبالاعتماد على كيفية التعامل معها قد تنتقل إلى الذاكرة بعيدة المدى "طويلة الأمد</a:t>
              </a:r>
              <a:r>
                <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a:t>
              </a:r>
            </a:p>
          </p:txBody>
        </p:sp>
      </p:grpSp>
      <p:grpSp>
        <p:nvGrpSpPr>
          <p:cNvPr id="17" name="Group 16"/>
          <p:cNvGrpSpPr/>
          <p:nvPr/>
        </p:nvGrpSpPr>
        <p:grpSpPr>
          <a:xfrm>
            <a:off x="157321" y="4551146"/>
            <a:ext cx="11876196" cy="639763"/>
            <a:chOff x="182454" y="1531937"/>
            <a:chExt cx="11876196" cy="639763"/>
          </a:xfrm>
        </p:grpSpPr>
        <p:pic>
          <p:nvPicPr>
            <p:cNvPr id="18" name="Picture 17"/>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895" t="17349" r="8583" b="9312"/>
            <a:stretch/>
          </p:blipFill>
          <p:spPr bwMode="auto">
            <a:xfrm>
              <a:off x="11294011" y="1531937"/>
              <a:ext cx="764639" cy="639763"/>
            </a:xfrm>
            <a:prstGeom prst="rect">
              <a:avLst/>
            </a:prstGeom>
            <a:ln>
              <a:noFill/>
            </a:ln>
            <a:extLst>
              <a:ext uri="{53640926-AAD7-44D8-BBD7-CCE9431645EC}">
                <a14:shadowObscured xmlns:a14="http://schemas.microsoft.com/office/drawing/2010/main"/>
              </a:ext>
            </a:extLst>
          </p:spPr>
        </p:pic>
        <p:sp>
          <p:nvSpPr>
            <p:cNvPr id="19" name="Rectangle 18"/>
            <p:cNvSpPr/>
            <p:nvPr/>
          </p:nvSpPr>
          <p:spPr>
            <a:xfrm>
              <a:off x="182454" y="1574819"/>
              <a:ext cx="11136690"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رأي آخر يقول بأن المعلومات قد تسجل بشكل متزامن في النظامين القصير والبعيد المدى</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20" name="Group 19"/>
          <p:cNvGrpSpPr/>
          <p:nvPr/>
        </p:nvGrpSpPr>
        <p:grpSpPr>
          <a:xfrm>
            <a:off x="838201" y="5217413"/>
            <a:ext cx="11195316" cy="1477328"/>
            <a:chOff x="863334" y="1330392"/>
            <a:chExt cx="11195316" cy="1477328"/>
          </a:xfrm>
        </p:grpSpPr>
        <p:pic>
          <p:nvPicPr>
            <p:cNvPr id="21" name="Picture 20"/>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895" t="17349" r="8583" b="9312"/>
            <a:stretch/>
          </p:blipFill>
          <p:spPr bwMode="auto">
            <a:xfrm>
              <a:off x="11294011" y="1531937"/>
              <a:ext cx="764639" cy="639763"/>
            </a:xfrm>
            <a:prstGeom prst="rect">
              <a:avLst/>
            </a:prstGeom>
            <a:ln>
              <a:noFill/>
            </a:ln>
            <a:extLst>
              <a:ext uri="{53640926-AAD7-44D8-BBD7-CCE9431645EC}">
                <a14:shadowObscured xmlns:a14="http://schemas.microsoft.com/office/drawing/2010/main"/>
              </a:ext>
            </a:extLst>
          </p:spPr>
        </p:pic>
        <p:sp>
          <p:nvSpPr>
            <p:cNvPr id="22" name="Rectangle 21"/>
            <p:cNvSpPr/>
            <p:nvPr/>
          </p:nvSpPr>
          <p:spPr>
            <a:xfrm>
              <a:off x="863334" y="1330392"/>
              <a:ext cx="1046269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ومن المؤكد أنه لا يوجد حدود لطاقة الذاكرة بعيدة المدى فالناس يستطيعون تعلم الحقائق والمهارات الجديدة والاحتفاظ بها طول حياتهم "وجدت إحدى الدراسات أنه لو أدخل للدماغ البشري عشرة معلومات.. كل ثانية ولمدة ستين عاماً فإنه لا يمتلئ سوى نصف طاقته التخزينية فقط"</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966916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sp>
        <p:nvSpPr>
          <p:cNvPr id="10" name="Rectangle 9"/>
          <p:cNvSpPr/>
          <p:nvPr/>
        </p:nvSpPr>
        <p:spPr>
          <a:xfrm>
            <a:off x="1421366" y="161582"/>
            <a:ext cx="4777270" cy="553998"/>
          </a:xfrm>
          <a:prstGeom prst="rect">
            <a:avLst/>
          </a:prstGeom>
        </p:spPr>
        <p:txBody>
          <a:bodyPr wrap="none">
            <a:spAutoFit/>
          </a:bodyPr>
          <a:lstStyle/>
          <a:p>
            <a:pPr algn="justLow">
              <a:lnSpc>
                <a:spcPct val="125000"/>
              </a:lnSpc>
              <a:spcAft>
                <a:spcPts val="10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يميز علماء النفس ثلاثة أنظمة للذاكرة بعيدة المدى:</a:t>
            </a:r>
          </a:p>
        </p:txBody>
      </p:sp>
      <p:grpSp>
        <p:nvGrpSpPr>
          <p:cNvPr id="13" name="Group 12"/>
          <p:cNvGrpSpPr/>
          <p:nvPr/>
        </p:nvGrpSpPr>
        <p:grpSpPr>
          <a:xfrm>
            <a:off x="9622733" y="1523048"/>
            <a:ext cx="2333901" cy="553998"/>
            <a:chOff x="9622733" y="1623060"/>
            <a:chExt cx="2333901" cy="553998"/>
          </a:xfrm>
        </p:grpSpPr>
        <p:pic>
          <p:nvPicPr>
            <p:cNvPr id="11" name="Picture 10" descr="C:\Users\acc\Pictures\17916.imgcache.jpg"/>
            <p:cNvPicPr/>
            <p:nvPr/>
          </p:nvPicPr>
          <p:blipFill rotWithShape="1">
            <a:blip r:embed="rId5" cstate="print">
              <a:clrChange>
                <a:clrFrom>
                  <a:srgbClr val="2E6DB4"/>
                </a:clrFrom>
                <a:clrTo>
                  <a:srgbClr val="2E6DB4">
                    <a:alpha val="0"/>
                  </a:srgbClr>
                </a:clrTo>
              </a:clrChange>
              <a:extLst>
                <a:ext uri="{28A0092B-C50C-407E-A947-70E740481C1C}">
                  <a14:useLocalDpi xmlns:a14="http://schemas.microsoft.com/office/drawing/2010/main" val="0"/>
                </a:ext>
              </a:extLst>
            </a:blip>
            <a:srcRect l="8192" t="7018" r="13646"/>
            <a:stretch/>
          </p:blipFill>
          <p:spPr bwMode="auto">
            <a:xfrm>
              <a:off x="11325443" y="1623060"/>
              <a:ext cx="631191" cy="553998"/>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9622733" y="1623060"/>
              <a:ext cx="1702710" cy="553998"/>
            </a:xfrm>
            <a:prstGeom prst="rect">
              <a:avLst/>
            </a:prstGeom>
          </p:spPr>
          <p:txBody>
            <a:bodyPr wrap="none">
              <a:spAutoFit/>
            </a:bodyPr>
            <a:lstStyle/>
            <a:p>
              <a:pPr algn="justLow">
                <a:lnSpc>
                  <a:spcPct val="125000"/>
                </a:lnSpc>
                <a:spcAft>
                  <a:spcPts val="10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الذاكرة العرضية</a:t>
              </a:r>
              <a:endParaRPr lang="en-US"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grpSp>
      <p:sp>
        <p:nvSpPr>
          <p:cNvPr id="14" name="Rectangle 13"/>
          <p:cNvSpPr/>
          <p:nvPr/>
        </p:nvSpPr>
        <p:spPr>
          <a:xfrm>
            <a:off x="657225" y="2077046"/>
            <a:ext cx="10668218"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ترتبط بوقت ومكان محدد إذا سئلت أن تتذكر كل شيء فعلته البارحة فأنت سوف تعتمد على الذاكرة العرضية لتستعيد الأحداث، وستتحرك بشكل مشابه عبر الذاكرة العرضية لتصف أفراد العائلة، فهي تحتوي التفاصيل الشخصية والسيرة الذاتية لحياتنا</a:t>
            </a:r>
          </a:p>
        </p:txBody>
      </p:sp>
      <p:grpSp>
        <p:nvGrpSpPr>
          <p:cNvPr id="15" name="Group 14"/>
          <p:cNvGrpSpPr/>
          <p:nvPr/>
        </p:nvGrpSpPr>
        <p:grpSpPr>
          <a:xfrm>
            <a:off x="9661205" y="3894859"/>
            <a:ext cx="2295429" cy="553998"/>
            <a:chOff x="9661205" y="1623060"/>
            <a:chExt cx="2295429" cy="553998"/>
          </a:xfrm>
        </p:grpSpPr>
        <p:pic>
          <p:nvPicPr>
            <p:cNvPr id="16" name="Picture 15" descr="C:\Users\acc\Pictures\17916.imgcache.jpg"/>
            <p:cNvPicPr/>
            <p:nvPr/>
          </p:nvPicPr>
          <p:blipFill rotWithShape="1">
            <a:blip r:embed="rId5" cstate="print">
              <a:clrChange>
                <a:clrFrom>
                  <a:srgbClr val="2E6DB4"/>
                </a:clrFrom>
                <a:clrTo>
                  <a:srgbClr val="2E6DB4">
                    <a:alpha val="0"/>
                  </a:srgbClr>
                </a:clrTo>
              </a:clrChange>
              <a:extLst>
                <a:ext uri="{28A0092B-C50C-407E-A947-70E740481C1C}">
                  <a14:useLocalDpi xmlns:a14="http://schemas.microsoft.com/office/drawing/2010/main" val="0"/>
                </a:ext>
              </a:extLst>
            </a:blip>
            <a:srcRect l="8192" t="7018" r="13646"/>
            <a:stretch/>
          </p:blipFill>
          <p:spPr bwMode="auto">
            <a:xfrm>
              <a:off x="11325443" y="1623060"/>
              <a:ext cx="631191" cy="553998"/>
            </a:xfrm>
            <a:prstGeom prst="rect">
              <a:avLst/>
            </a:prstGeom>
            <a:noFill/>
            <a:ln>
              <a:noFill/>
            </a:ln>
            <a:extLst>
              <a:ext uri="{53640926-AAD7-44D8-BBD7-CCE9431645EC}">
                <a14:shadowObscured xmlns:a14="http://schemas.microsoft.com/office/drawing/2010/main"/>
              </a:ext>
            </a:extLst>
          </p:spPr>
        </p:pic>
        <p:sp>
          <p:nvSpPr>
            <p:cNvPr id="17" name="Rectangle 16"/>
            <p:cNvSpPr/>
            <p:nvPr/>
          </p:nvSpPr>
          <p:spPr>
            <a:xfrm>
              <a:off x="9661205" y="1623060"/>
              <a:ext cx="1625766" cy="553998"/>
            </a:xfrm>
            <a:prstGeom prst="rect">
              <a:avLst/>
            </a:prstGeom>
          </p:spPr>
          <p:txBody>
            <a:bodyPr wrap="none">
              <a:spAutoFit/>
            </a:bodyPr>
            <a:lstStyle/>
            <a:p>
              <a:pPr algn="justLow">
                <a:lnSpc>
                  <a:spcPct val="125000"/>
                </a:lnSpc>
                <a:spcAft>
                  <a:spcPts val="10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الذاكرة اللفظية</a:t>
              </a:r>
              <a:endParaRPr lang="en-US"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grpSp>
      <p:sp>
        <p:nvSpPr>
          <p:cNvPr id="18" name="Rectangle 17"/>
          <p:cNvSpPr/>
          <p:nvPr/>
        </p:nvSpPr>
        <p:spPr>
          <a:xfrm>
            <a:off x="657225" y="4448857"/>
            <a:ext cx="1066821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تشير إلى معلوماتنا العامة عن العالم وكل الحقائق التي نعرفها وهي التي تمكن الشخص من معرفة الرمز الكيميائي لملح الطعام مثلا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NaCl</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وأن للغزال أربعة أرجل، و3</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x3= 9،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وآلاف الحقائق الأخرى، وهي لا ترتبط بوقت التعلم أو مكانه</a:t>
            </a:r>
          </a:p>
        </p:txBody>
      </p:sp>
    </p:spTree>
    <p:extLst>
      <p:ext uri="{BB962C8B-B14F-4D97-AF65-F5344CB8AC3E}">
        <p14:creationId xmlns:p14="http://schemas.microsoft.com/office/powerpoint/2010/main" val="39064213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fltVal val="0"/>
                                          </p:val>
                                        </p:tav>
                                        <p:tav tm="100000">
                                          <p:val>
                                            <p:strVal val="#ppt_w"/>
                                          </p:val>
                                        </p:tav>
                                      </p:tavLst>
                                    </p:anim>
                                    <p:anim calcmode="lin" valueType="num">
                                      <p:cBhvr>
                                        <p:cTn id="28" dur="1000" fill="hold"/>
                                        <p:tgtEl>
                                          <p:spTgt spid="15"/>
                                        </p:tgtEl>
                                        <p:attrNameLst>
                                          <p:attrName>ppt_h</p:attrName>
                                        </p:attrNameLst>
                                      </p:cBhvr>
                                      <p:tavLst>
                                        <p:tav tm="0">
                                          <p:val>
                                            <p:fltVal val="0"/>
                                          </p:val>
                                        </p:tav>
                                        <p:tav tm="100000">
                                          <p:val>
                                            <p:strVal val="#ppt_h"/>
                                          </p:val>
                                        </p:tav>
                                      </p:tavLst>
                                    </p:anim>
                                    <p:anim calcmode="lin" valueType="num">
                                      <p:cBhvr>
                                        <p:cTn id="29" dur="1000" fill="hold"/>
                                        <p:tgtEl>
                                          <p:spTgt spid="15"/>
                                        </p:tgtEl>
                                        <p:attrNameLst>
                                          <p:attrName>style.rotation</p:attrName>
                                        </p:attrNameLst>
                                      </p:cBhvr>
                                      <p:tavLst>
                                        <p:tav tm="0">
                                          <p:val>
                                            <p:fltVal val="90"/>
                                          </p:val>
                                        </p:tav>
                                        <p:tav tm="100000">
                                          <p:val>
                                            <p:fltVal val="0"/>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9622733" y="1523048"/>
            <a:ext cx="2333901" cy="553998"/>
            <a:chOff x="9622733" y="1623060"/>
            <a:chExt cx="2333901" cy="553998"/>
          </a:xfrm>
        </p:grpSpPr>
        <p:pic>
          <p:nvPicPr>
            <p:cNvPr id="6" name="Picture 5" descr="C:\Users\acc\Pictures\17916.imgcache.jpg"/>
            <p:cNvPicPr/>
            <p:nvPr/>
          </p:nvPicPr>
          <p:blipFill rotWithShape="1">
            <a:blip r:embed="rId5" cstate="print">
              <a:clrChange>
                <a:clrFrom>
                  <a:srgbClr val="2E6DB4"/>
                </a:clrFrom>
                <a:clrTo>
                  <a:srgbClr val="2E6DB4">
                    <a:alpha val="0"/>
                  </a:srgbClr>
                </a:clrTo>
              </a:clrChange>
              <a:extLst>
                <a:ext uri="{28A0092B-C50C-407E-A947-70E740481C1C}">
                  <a14:useLocalDpi xmlns:a14="http://schemas.microsoft.com/office/drawing/2010/main" val="0"/>
                </a:ext>
              </a:extLst>
            </a:blip>
            <a:srcRect l="8192" t="7018" r="13646"/>
            <a:stretch/>
          </p:blipFill>
          <p:spPr bwMode="auto">
            <a:xfrm>
              <a:off x="11325443" y="1623060"/>
              <a:ext cx="631191" cy="553998"/>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9622733" y="1623060"/>
              <a:ext cx="1702710" cy="553998"/>
            </a:xfrm>
            <a:prstGeom prst="rect">
              <a:avLst/>
            </a:prstGeom>
          </p:spPr>
          <p:txBody>
            <a:bodyPr wrap="none">
              <a:spAutoFit/>
            </a:bodyPr>
            <a:lstStyle/>
            <a:p>
              <a:pPr algn="justLow">
                <a:lnSpc>
                  <a:spcPct val="125000"/>
                </a:lnSpc>
                <a:spcAft>
                  <a:spcPts val="10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الذاكرة الإجرائية</a:t>
              </a:r>
              <a:endParaRPr lang="en-US"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grpSp>
      <p:sp>
        <p:nvSpPr>
          <p:cNvPr id="8" name="Rectangle 7"/>
          <p:cNvSpPr/>
          <p:nvPr/>
        </p:nvSpPr>
        <p:spPr>
          <a:xfrm>
            <a:off x="657225" y="2077046"/>
            <a:ext cx="10668218" cy="1477328"/>
          </a:xfrm>
          <a:prstGeom prst="rect">
            <a:avLst/>
          </a:prstGeom>
        </p:spPr>
        <p:txBody>
          <a:bodyPr wrap="square">
            <a:spAutoFit/>
          </a:bodyPr>
          <a:lstStyle/>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يعبر عنها بالأداء وهي نموذجياً لا تحتاج لجهد واع للتذكر "مهارات البشر من عقد ربطة العنق  إلى.. ركوب الدراجة.. إلى كرة القدم" والناس يتعلمون المعرفة الإجرائية العملية بالتمرين على الأداء بشكل مباشر وليس عن طريق التعلم بالكلام "هل تستطيع تعلم السباحة نظرياً؟ </a:t>
            </a:r>
          </a:p>
        </p:txBody>
      </p:sp>
      <p:sp>
        <p:nvSpPr>
          <p:cNvPr id="9" name="Rectangle 8"/>
          <p:cNvSpPr/>
          <p:nvPr/>
        </p:nvSpPr>
        <p:spPr>
          <a:xfrm>
            <a:off x="657225" y="3758208"/>
            <a:ext cx="10668218" cy="1477328"/>
          </a:xfrm>
          <a:prstGeom prst="rect">
            <a:avLst/>
          </a:prstGeom>
        </p:spPr>
        <p:txBody>
          <a:bodyPr wrap="square">
            <a:spAutoFit/>
          </a:bodyPr>
          <a:lstStyle/>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التعليم الإجرائي قد يأخذ جهداً كبيراً، والتحسن والتطور في التعليم الإجرائي يستمر لفترة طويلة من الزمن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"لا يتوقف التعلم بالتجربة" حيث وجد بالتجارب أن صانعي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السيكار</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اليدوي استمر  لديهم التحسن في الأداء حتى بعد أن صنعوا /۱۰۰,۰۰۰/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سیگار</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a:t>
            </a:r>
          </a:p>
        </p:txBody>
      </p:sp>
    </p:spTree>
    <p:extLst>
      <p:ext uri="{BB962C8B-B14F-4D97-AF65-F5344CB8AC3E}">
        <p14:creationId xmlns:p14="http://schemas.microsoft.com/office/powerpoint/2010/main" val="3232707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174" name="Group 173"/>
          <p:cNvGrpSpPr/>
          <p:nvPr/>
        </p:nvGrpSpPr>
        <p:grpSpPr>
          <a:xfrm>
            <a:off x="359243" y="626534"/>
            <a:ext cx="11481527" cy="6119452"/>
            <a:chOff x="342778" y="1113807"/>
            <a:chExt cx="11481527" cy="5646391"/>
          </a:xfrm>
        </p:grpSpPr>
        <p:sp>
          <p:nvSpPr>
            <p:cNvPr id="23" name="Rectangle 22">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73" name="Group 172"/>
            <p:cNvGrpSpPr/>
            <p:nvPr/>
          </p:nvGrpSpPr>
          <p:grpSpPr>
            <a:xfrm>
              <a:off x="419175" y="1119593"/>
              <a:ext cx="11405130" cy="5640605"/>
              <a:chOff x="419175" y="1119593"/>
              <a:chExt cx="11405130" cy="5640605"/>
            </a:xfrm>
          </p:grpSpPr>
          <p:sp>
            <p:nvSpPr>
              <p:cNvPr id="24" name="Rectangle 23">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72" name="Group 171"/>
              <p:cNvGrpSpPr/>
              <p:nvPr/>
            </p:nvGrpSpPr>
            <p:grpSpPr>
              <a:xfrm>
                <a:off x="419175" y="1199605"/>
                <a:ext cx="11319094" cy="5445389"/>
                <a:chOff x="419175" y="1199605"/>
                <a:chExt cx="11319094" cy="5445389"/>
              </a:xfrm>
            </p:grpSpPr>
            <p:grpSp>
              <p:nvGrpSpPr>
                <p:cNvPr id="44" name="Group 43"/>
                <p:cNvGrpSpPr/>
                <p:nvPr/>
              </p:nvGrpSpPr>
              <p:grpSpPr>
                <a:xfrm>
                  <a:off x="6196606" y="1210309"/>
                  <a:ext cx="5541663" cy="5434685"/>
                  <a:chOff x="6128872" y="119550"/>
                  <a:chExt cx="5541663" cy="6607638"/>
                </a:xfrm>
              </p:grpSpPr>
              <p:sp>
                <p:nvSpPr>
                  <p:cNvPr id="45" name="Rectangle 44">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6"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48" name="Group 47">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49" name="Rectangle 48">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0"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64" name="Group 63">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65" name="Rectangle 64">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6" name="Group 65">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147" name="Rectangle 146">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8" name="Arc 147">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7" name="Rectangle 66">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8" name="Group 67">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145" name="Rectangle 144">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6" name="Arc 145">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9" name="Rectangle 68">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 name="Rectangle 69">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1" name="Rectangle 70">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 name="Rectangle 71">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 name="Rectangle 72">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 name="Rectangle 73">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 name="Rectangle 74">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 name="Rectangle 75">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 name="Rectangle 76">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 name="Rectangle 77">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 name="Rectangle 78">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 name="Rectangle 79">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 name="Rectangle 80">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 name="Rectangle 81">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 name="Rectangle 82">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 name="Rectangle 83">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 name="Rectangle 84">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 name="Rectangle 85">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 name="Rectangle 86">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88" name="Group 87">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143" name="Rectangle 142">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4" name="Arc 143">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89" name="Group 88">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141" name="Rectangle 140">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2" name="Arc 141">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0" name="Group 89">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139" name="Rectangle 138">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0" name="Arc 139">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1" name="Group 90">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137" name="Rectangle 136">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8" name="Arc 137">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92" name="Group 91">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135" name="Rectangle 134">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6" name="Arc 135">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3" name="Group 92">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133" name="Rectangle 132">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4" name="Arc 133">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4" name="Group 93">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131" name="Rectangle 130">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2" name="Arc 131">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5" name="Group 94">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129" name="Rectangle 128">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0" name="Arc 129">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6" name="Group 95">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127" name="Rectangle 126">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8" name="Arc 127">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7" name="Group 96">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125" name="Rectangle 124">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6" name="Arc 125">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8" name="Group 97">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123" name="Rectangle 122">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4" name="Arc 123">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9" name="Group 98">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121" name="Rectangle 120">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2" name="Arc 121">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0" name="Group 99">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119" name="Rectangle 118">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0" name="Arc 119">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1" name="Group 100">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117" name="Rectangle 116">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8" name="Arc 117">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2" name="Group 101">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115" name="Rectangle 114">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6" name="Arc 115">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3" name="Group 102">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113" name="Rectangle 112">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4" name="Arc 113">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4" name="Group 103">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111" name="Rectangle 110">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2" name="Arc 111">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5" name="Group 104">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109" name="Rectangle 108">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0" name="Arc 109">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6" name="Group 105">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107" name="Rectangle 106">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8" name="Arc 107">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grpSp>
        </p:grpSp>
      </p:grpSp>
      <p:grpSp>
        <p:nvGrpSpPr>
          <p:cNvPr id="4" name="Group 3"/>
          <p:cNvGrpSpPr/>
          <p:nvPr/>
        </p:nvGrpSpPr>
        <p:grpSpPr>
          <a:xfrm>
            <a:off x="3745335" y="314739"/>
            <a:ext cx="4146755" cy="938642"/>
            <a:chOff x="4132593" y="130928"/>
            <a:chExt cx="4146755" cy="938642"/>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7" name="Rectangle 16">
              <a:extLst>
                <a:ext uri="{FF2B5EF4-FFF2-40B4-BE49-F238E27FC236}">
                  <a16:creationId xmlns:a16="http://schemas.microsoft.com/office/drawing/2014/main" id="{FA751D29-6DD3-4C4B-90D0-E0CDD25EC818}"/>
                </a:ext>
              </a:extLst>
            </p:cNvPr>
            <p:cNvSpPr/>
            <p:nvPr/>
          </p:nvSpPr>
          <p:spPr>
            <a:xfrm>
              <a:off x="4182717" y="288538"/>
              <a:ext cx="3749166" cy="64633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الأول</a:t>
              </a:r>
            </a:p>
          </p:txBody>
        </p:sp>
      </p:grpSp>
      <p:sp>
        <p:nvSpPr>
          <p:cNvPr id="150" name="TextBox 149">
            <a:extLst>
              <a:ext uri="{FF2B5EF4-FFF2-40B4-BE49-F238E27FC236}">
                <a16:creationId xmlns:a16="http://schemas.microsoft.com/office/drawing/2014/main" id="{F2C903F3-C80B-4C65-BBE4-42679B3787E3}"/>
              </a:ext>
            </a:extLst>
          </p:cNvPr>
          <p:cNvSpPr txBox="1"/>
          <p:nvPr/>
        </p:nvSpPr>
        <p:spPr>
          <a:xfrm>
            <a:off x="7067836" y="1401185"/>
            <a:ext cx="4121107" cy="523220"/>
          </a:xfrm>
          <a:prstGeom prst="rect">
            <a:avLst/>
          </a:prstGeom>
          <a:noFill/>
        </p:spPr>
        <p:txBody>
          <a:bodyPr wrap="square" rtlCol="0">
            <a:spAutoFit/>
          </a:bodyPr>
          <a:lstStyle/>
          <a:p>
            <a:pPr lvl="0" algn="ctr"/>
            <a:r>
              <a:rPr lang="ar-EG" sz="2800" b="1" dirty="0">
                <a:ln>
                  <a:solidFill>
                    <a:srgbClr val="7030A0"/>
                  </a:solidFill>
                </a:ln>
                <a:solidFill>
                  <a:srgbClr val="7030A0"/>
                </a:solidFill>
                <a:effectLst>
                  <a:glow rad="63500">
                    <a:srgbClr val="FFC000">
                      <a:satMod val="175000"/>
                      <a:alpha val="40000"/>
                    </a:srgbClr>
                  </a:glow>
                </a:effectLst>
                <a:latin typeface="Sakkal Majalla" pitchFamily="2" charset="-78"/>
                <a:cs typeface="Sakkal Majalla" pitchFamily="2" charset="-78"/>
              </a:rPr>
              <a:t>الذاكرة والتحصيل الدراسي</a:t>
            </a:r>
            <a:endParaRPr kumimoji="0" lang="ar-EG" sz="2800" b="1" i="0" u="none" strike="noStrike" kern="1200" cap="none" spc="0" normalizeH="0" baseline="0" noProof="0" dirty="0">
              <a:ln>
                <a:solidFill>
                  <a:srgbClr val="7030A0"/>
                </a:solidFill>
              </a:ln>
              <a:solidFill>
                <a:srgbClr val="7030A0"/>
              </a:solidFill>
              <a:effectLst>
                <a:glow rad="63500">
                  <a:srgbClr val="FFC000">
                    <a:satMod val="175000"/>
                    <a:alpha val="40000"/>
                  </a:srgbClr>
                </a:glow>
              </a:effectLst>
              <a:uLnTx/>
              <a:uFillTx/>
              <a:latin typeface="Sakkal Majalla" pitchFamily="2" charset="-78"/>
              <a:ea typeface="+mn-ea"/>
              <a:cs typeface="Sakkal Majalla" pitchFamily="2" charset="-78"/>
            </a:endParaRPr>
          </a:p>
        </p:txBody>
      </p:sp>
      <p:sp>
        <p:nvSpPr>
          <p:cNvPr id="151" name="TextBox 150">
            <a:extLst>
              <a:ext uri="{FF2B5EF4-FFF2-40B4-BE49-F238E27FC236}">
                <a16:creationId xmlns:a16="http://schemas.microsoft.com/office/drawing/2014/main" id="{BC486640-E351-43E9-B9E2-9FE71880CCBD}"/>
              </a:ext>
            </a:extLst>
          </p:cNvPr>
          <p:cNvSpPr txBox="1"/>
          <p:nvPr/>
        </p:nvSpPr>
        <p:spPr>
          <a:xfrm>
            <a:off x="6632515" y="2124694"/>
            <a:ext cx="4530246" cy="2862322"/>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الإنسان ذلك المخلوق المكرم وعقله المعجز.</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الذاكرة البشرية.</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أنماط الذاكرة.</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17 طريقة تساعد الطلاب على تقوية الذاكرة من خلال نمط حياتهم.</a:t>
            </a:r>
          </a:p>
        </p:txBody>
      </p:sp>
      <p:sp>
        <p:nvSpPr>
          <p:cNvPr id="167" name="TextBox 166">
            <a:extLst>
              <a:ext uri="{FF2B5EF4-FFF2-40B4-BE49-F238E27FC236}">
                <a16:creationId xmlns:a16="http://schemas.microsoft.com/office/drawing/2014/main" id="{F2C903F3-C80B-4C65-BBE4-42679B3787E3}"/>
              </a:ext>
            </a:extLst>
          </p:cNvPr>
          <p:cNvSpPr txBox="1"/>
          <p:nvPr/>
        </p:nvSpPr>
        <p:spPr>
          <a:xfrm>
            <a:off x="698443" y="1390484"/>
            <a:ext cx="4881957" cy="523220"/>
          </a:xfrm>
          <a:prstGeom prst="rect">
            <a:avLst/>
          </a:prstGeom>
          <a:noFill/>
        </p:spPr>
        <p:txBody>
          <a:bodyPr wrap="square" rtlCol="0">
            <a:spAutoFit/>
          </a:bodyPr>
          <a:lstStyle/>
          <a:p>
            <a:pPr lvl="0" algn="ctr"/>
            <a:r>
              <a:rPr lang="ar-EG" sz="2800" b="1" dirty="0">
                <a:ln>
                  <a:solidFill>
                    <a:srgbClr val="7030A0"/>
                  </a:solidFill>
                </a:ln>
                <a:solidFill>
                  <a:srgbClr val="7030A0"/>
                </a:solidFill>
                <a:effectLst>
                  <a:glow rad="63500">
                    <a:srgbClr val="FFC000">
                      <a:satMod val="175000"/>
                      <a:alpha val="40000"/>
                    </a:srgbClr>
                  </a:glow>
                </a:effectLst>
                <a:latin typeface="Sakkal Majalla" pitchFamily="2" charset="-78"/>
                <a:cs typeface="Sakkal Majalla" pitchFamily="2" charset="-78"/>
              </a:rPr>
              <a:t>التحصيل الدراسي ومعوقاته</a:t>
            </a:r>
            <a:endParaRPr kumimoji="0" lang="ar-EG" sz="2800" b="1" i="0" u="none" strike="noStrike" kern="1200" cap="none" spc="0" normalizeH="0" baseline="0" noProof="0" dirty="0">
              <a:ln>
                <a:solidFill>
                  <a:srgbClr val="7030A0"/>
                </a:solidFill>
              </a:ln>
              <a:solidFill>
                <a:srgbClr val="7030A0"/>
              </a:solidFill>
              <a:effectLst>
                <a:glow rad="63500">
                  <a:srgbClr val="FFC000">
                    <a:satMod val="175000"/>
                    <a:alpha val="40000"/>
                  </a:srgbClr>
                </a:glow>
              </a:effectLst>
              <a:uLnTx/>
              <a:uFillTx/>
              <a:latin typeface="Sakkal Majalla" pitchFamily="2" charset="-78"/>
              <a:ea typeface="+mn-ea"/>
              <a:cs typeface="Sakkal Majalla" pitchFamily="2" charset="-78"/>
            </a:endParaRPr>
          </a:p>
        </p:txBody>
      </p:sp>
      <p:sp>
        <p:nvSpPr>
          <p:cNvPr id="168" name="TextBox 167">
            <a:extLst>
              <a:ext uri="{FF2B5EF4-FFF2-40B4-BE49-F238E27FC236}">
                <a16:creationId xmlns:a16="http://schemas.microsoft.com/office/drawing/2014/main" id="{BC486640-E351-43E9-B9E2-9FE71880CCBD}"/>
              </a:ext>
            </a:extLst>
          </p:cNvPr>
          <p:cNvSpPr txBox="1"/>
          <p:nvPr/>
        </p:nvSpPr>
        <p:spPr>
          <a:xfrm>
            <a:off x="1052079" y="1989352"/>
            <a:ext cx="4604039"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التحصيل الدراسي.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عوامل التحصيل الدراسي.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شروط التحصيل الدراسي الجيد.</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مبادئ التحصيل الدراسي الجيد.</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هدف التحصيل الدراسي.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عوائق التحصيل الدراسي.</a:t>
            </a:r>
          </a:p>
        </p:txBody>
      </p:sp>
      <p:sp>
        <p:nvSpPr>
          <p:cNvPr id="170" name="TextBox 169">
            <a:extLst>
              <a:ext uri="{FF2B5EF4-FFF2-40B4-BE49-F238E27FC236}">
                <a16:creationId xmlns:a16="http://schemas.microsoft.com/office/drawing/2014/main" id="{B1FBF4D5-CE44-480D-BC29-B88EB2D96005}"/>
              </a:ext>
            </a:extLst>
          </p:cNvPr>
          <p:cNvSpPr txBox="1"/>
          <p:nvPr/>
        </p:nvSpPr>
        <p:spPr>
          <a:xfrm>
            <a:off x="11257684" y="4381552"/>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71" name="TextBox 170">
            <a:extLst>
              <a:ext uri="{FF2B5EF4-FFF2-40B4-BE49-F238E27FC236}">
                <a16:creationId xmlns:a16="http://schemas.microsoft.com/office/drawing/2014/main" id="{028D77CE-26CC-48A3-92E2-0D112FD9E9FA}"/>
              </a:ext>
            </a:extLst>
          </p:cNvPr>
          <p:cNvSpPr txBox="1"/>
          <p:nvPr/>
        </p:nvSpPr>
        <p:spPr>
          <a:xfrm flipH="1">
            <a:off x="386146" y="4293896"/>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8339835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randombar(horizontal)">
                                      <p:cBhvr>
                                        <p:cTn id="12" dur="500"/>
                                        <p:tgtEl>
                                          <p:spTgt spid="17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70"/>
                                        </p:tgtEl>
                                        <p:attrNameLst>
                                          <p:attrName>style.visibility</p:attrName>
                                        </p:attrNameLst>
                                      </p:cBhvr>
                                      <p:to>
                                        <p:strVal val="visible"/>
                                      </p:to>
                                    </p:set>
                                    <p:animEffect transition="in" filter="randombar(horizontal)">
                                      <p:cBhvr>
                                        <p:cTn id="15" dur="500"/>
                                        <p:tgtEl>
                                          <p:spTgt spid="170"/>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50"/>
                                        </p:tgtEl>
                                        <p:attrNameLst>
                                          <p:attrName>style.visibility</p:attrName>
                                        </p:attrNameLst>
                                      </p:cBhvr>
                                      <p:to>
                                        <p:strVal val="visible"/>
                                      </p:to>
                                    </p:set>
                                    <p:anim calcmode="lin" valueType="num">
                                      <p:cBhvr additive="base">
                                        <p:cTn id="18" dur="500" fill="hold"/>
                                        <p:tgtEl>
                                          <p:spTgt spid="150"/>
                                        </p:tgtEl>
                                        <p:attrNameLst>
                                          <p:attrName>ppt_x</p:attrName>
                                        </p:attrNameLst>
                                      </p:cBhvr>
                                      <p:tavLst>
                                        <p:tav tm="0">
                                          <p:val>
                                            <p:strVal val="#ppt_x"/>
                                          </p:val>
                                        </p:tav>
                                        <p:tav tm="100000">
                                          <p:val>
                                            <p:strVal val="#ppt_x"/>
                                          </p:val>
                                        </p:tav>
                                      </p:tavLst>
                                    </p:anim>
                                    <p:anim calcmode="lin" valueType="num">
                                      <p:cBhvr additive="base">
                                        <p:cTn id="19"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51">
                                            <p:txEl>
                                              <p:pRg st="0" end="0"/>
                                            </p:txEl>
                                          </p:spTgt>
                                        </p:tgtEl>
                                        <p:attrNameLst>
                                          <p:attrName>style.visibility</p:attrName>
                                        </p:attrNameLst>
                                      </p:cBhvr>
                                      <p:to>
                                        <p:strVal val="visible"/>
                                      </p:to>
                                    </p:set>
                                    <p:animEffect transition="in" filter="barn(inVertical)">
                                      <p:cBhvr>
                                        <p:cTn id="24" dur="500"/>
                                        <p:tgtEl>
                                          <p:spTgt spid="15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1">
                                            <p:txEl>
                                              <p:pRg st="1" end="1"/>
                                            </p:txEl>
                                          </p:spTgt>
                                        </p:tgtEl>
                                        <p:attrNameLst>
                                          <p:attrName>style.visibility</p:attrName>
                                        </p:attrNameLst>
                                      </p:cBhvr>
                                      <p:to>
                                        <p:strVal val="visible"/>
                                      </p:to>
                                    </p:set>
                                    <p:animEffect transition="in" filter="barn(inVertical)">
                                      <p:cBhvr>
                                        <p:cTn id="29" dur="500"/>
                                        <p:tgtEl>
                                          <p:spTgt spid="151">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51">
                                            <p:txEl>
                                              <p:pRg st="2" end="2"/>
                                            </p:txEl>
                                          </p:spTgt>
                                        </p:tgtEl>
                                        <p:attrNameLst>
                                          <p:attrName>style.visibility</p:attrName>
                                        </p:attrNameLst>
                                      </p:cBhvr>
                                      <p:to>
                                        <p:strVal val="visible"/>
                                      </p:to>
                                    </p:set>
                                    <p:animEffect transition="in" filter="barn(inVertical)">
                                      <p:cBhvr>
                                        <p:cTn id="34" dur="500"/>
                                        <p:tgtEl>
                                          <p:spTgt spid="151">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51">
                                            <p:txEl>
                                              <p:pRg st="3" end="3"/>
                                            </p:txEl>
                                          </p:spTgt>
                                        </p:tgtEl>
                                        <p:attrNameLst>
                                          <p:attrName>style.visibility</p:attrName>
                                        </p:attrNameLst>
                                      </p:cBhvr>
                                      <p:to>
                                        <p:strVal val="visible"/>
                                      </p:to>
                                    </p:set>
                                    <p:animEffect transition="in" filter="barn(inVertical)">
                                      <p:cBhvr>
                                        <p:cTn id="39" dur="500"/>
                                        <p:tgtEl>
                                          <p:spTgt spid="151">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71"/>
                                        </p:tgtEl>
                                        <p:attrNameLst>
                                          <p:attrName>style.visibility</p:attrName>
                                        </p:attrNameLst>
                                      </p:cBhvr>
                                      <p:to>
                                        <p:strVal val="visible"/>
                                      </p:to>
                                    </p:set>
                                    <p:anim calcmode="lin" valueType="num">
                                      <p:cBhvr additive="base">
                                        <p:cTn id="44" dur="500" fill="hold"/>
                                        <p:tgtEl>
                                          <p:spTgt spid="171"/>
                                        </p:tgtEl>
                                        <p:attrNameLst>
                                          <p:attrName>ppt_x</p:attrName>
                                        </p:attrNameLst>
                                      </p:cBhvr>
                                      <p:tavLst>
                                        <p:tav tm="0">
                                          <p:val>
                                            <p:strVal val="#ppt_x"/>
                                          </p:val>
                                        </p:tav>
                                        <p:tav tm="100000">
                                          <p:val>
                                            <p:strVal val="#ppt_x"/>
                                          </p:val>
                                        </p:tav>
                                      </p:tavLst>
                                    </p:anim>
                                    <p:anim calcmode="lin" valueType="num">
                                      <p:cBhvr additive="base">
                                        <p:cTn id="45" dur="500" fill="hold"/>
                                        <p:tgtEl>
                                          <p:spTgt spid="17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67"/>
                                        </p:tgtEl>
                                        <p:attrNameLst>
                                          <p:attrName>style.visibility</p:attrName>
                                        </p:attrNameLst>
                                      </p:cBhvr>
                                      <p:to>
                                        <p:strVal val="visible"/>
                                      </p:to>
                                    </p:set>
                                    <p:anim calcmode="lin" valueType="num">
                                      <p:cBhvr additive="base">
                                        <p:cTn id="48" dur="500" fill="hold"/>
                                        <p:tgtEl>
                                          <p:spTgt spid="167"/>
                                        </p:tgtEl>
                                        <p:attrNameLst>
                                          <p:attrName>ppt_x</p:attrName>
                                        </p:attrNameLst>
                                      </p:cBhvr>
                                      <p:tavLst>
                                        <p:tav tm="0">
                                          <p:val>
                                            <p:strVal val="#ppt_x"/>
                                          </p:val>
                                        </p:tav>
                                        <p:tav tm="100000">
                                          <p:val>
                                            <p:strVal val="#ppt_x"/>
                                          </p:val>
                                        </p:tav>
                                      </p:tavLst>
                                    </p:anim>
                                    <p:anim calcmode="lin" valueType="num">
                                      <p:cBhvr additive="base">
                                        <p:cTn id="49" dur="500" fill="hold"/>
                                        <p:tgtEl>
                                          <p:spTgt spid="16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68">
                                            <p:txEl>
                                              <p:pRg st="0" end="0"/>
                                            </p:txEl>
                                          </p:spTgt>
                                        </p:tgtEl>
                                        <p:attrNameLst>
                                          <p:attrName>style.visibility</p:attrName>
                                        </p:attrNameLst>
                                      </p:cBhvr>
                                      <p:to>
                                        <p:strVal val="visible"/>
                                      </p:to>
                                    </p:set>
                                    <p:animEffect transition="in" filter="barn(inVertical)">
                                      <p:cBhvr>
                                        <p:cTn id="54" dur="500"/>
                                        <p:tgtEl>
                                          <p:spTgt spid="168">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68">
                                            <p:txEl>
                                              <p:pRg st="1" end="1"/>
                                            </p:txEl>
                                          </p:spTgt>
                                        </p:tgtEl>
                                        <p:attrNameLst>
                                          <p:attrName>style.visibility</p:attrName>
                                        </p:attrNameLst>
                                      </p:cBhvr>
                                      <p:to>
                                        <p:strVal val="visible"/>
                                      </p:to>
                                    </p:set>
                                    <p:animEffect transition="in" filter="barn(inVertical)">
                                      <p:cBhvr>
                                        <p:cTn id="59" dur="500"/>
                                        <p:tgtEl>
                                          <p:spTgt spid="168">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68">
                                            <p:txEl>
                                              <p:pRg st="2" end="2"/>
                                            </p:txEl>
                                          </p:spTgt>
                                        </p:tgtEl>
                                        <p:attrNameLst>
                                          <p:attrName>style.visibility</p:attrName>
                                        </p:attrNameLst>
                                      </p:cBhvr>
                                      <p:to>
                                        <p:strVal val="visible"/>
                                      </p:to>
                                    </p:set>
                                    <p:animEffect transition="in" filter="barn(inVertical)">
                                      <p:cBhvr>
                                        <p:cTn id="64" dur="500"/>
                                        <p:tgtEl>
                                          <p:spTgt spid="168">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68">
                                            <p:txEl>
                                              <p:pRg st="3" end="3"/>
                                            </p:txEl>
                                          </p:spTgt>
                                        </p:tgtEl>
                                        <p:attrNameLst>
                                          <p:attrName>style.visibility</p:attrName>
                                        </p:attrNameLst>
                                      </p:cBhvr>
                                      <p:to>
                                        <p:strVal val="visible"/>
                                      </p:to>
                                    </p:set>
                                    <p:animEffect transition="in" filter="barn(inVertical)">
                                      <p:cBhvr>
                                        <p:cTn id="69" dur="500"/>
                                        <p:tgtEl>
                                          <p:spTgt spid="168">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68">
                                            <p:txEl>
                                              <p:pRg st="4" end="4"/>
                                            </p:txEl>
                                          </p:spTgt>
                                        </p:tgtEl>
                                        <p:attrNameLst>
                                          <p:attrName>style.visibility</p:attrName>
                                        </p:attrNameLst>
                                      </p:cBhvr>
                                      <p:to>
                                        <p:strVal val="visible"/>
                                      </p:to>
                                    </p:set>
                                    <p:animEffect transition="in" filter="barn(inVertical)">
                                      <p:cBhvr>
                                        <p:cTn id="74" dur="500"/>
                                        <p:tgtEl>
                                          <p:spTgt spid="168">
                                            <p:txEl>
                                              <p:pRg st="4" end="4"/>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68">
                                            <p:txEl>
                                              <p:pRg st="5" end="5"/>
                                            </p:txEl>
                                          </p:spTgt>
                                        </p:tgtEl>
                                        <p:attrNameLst>
                                          <p:attrName>style.visibility</p:attrName>
                                        </p:attrNameLst>
                                      </p:cBhvr>
                                      <p:to>
                                        <p:strVal val="visible"/>
                                      </p:to>
                                    </p:set>
                                    <p:animEffect transition="in" filter="barn(inVertical)">
                                      <p:cBhvr>
                                        <p:cTn id="79" dur="500"/>
                                        <p:tgtEl>
                                          <p:spTgt spid="16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P spid="167" grpId="0"/>
      <p:bldP spid="170" grpId="0"/>
      <p:bldP spid="17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8" name="Group 7"/>
          <p:cNvGrpSpPr/>
          <p:nvPr/>
        </p:nvGrpSpPr>
        <p:grpSpPr>
          <a:xfrm>
            <a:off x="2100264" y="249701"/>
            <a:ext cx="3771900" cy="821862"/>
            <a:chOff x="0" y="0"/>
            <a:chExt cx="2373907" cy="620395"/>
          </a:xfrm>
        </p:grpSpPr>
        <p:pic>
          <p:nvPicPr>
            <p:cNvPr id="9" name="Picture 8"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10" name="Rectangle 9"/>
            <p:cNvSpPr/>
            <p:nvPr/>
          </p:nvSpPr>
          <p:spPr>
            <a:xfrm>
              <a:off x="40753" y="171620"/>
              <a:ext cx="1899826" cy="409758"/>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الترميز "وإعادة الترميز- التشفير"</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1940579" y="161322"/>
              <a:ext cx="433328" cy="459073"/>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رابعاً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51959929-D1BF-4872-8FCC-4DD239B6CA1B}"/>
              </a:ext>
            </a:extLst>
          </p:cNvPr>
          <p:cNvGrpSpPr/>
          <p:nvPr/>
        </p:nvGrpSpPr>
        <p:grpSpPr>
          <a:xfrm>
            <a:off x="10782990" y="1375728"/>
            <a:ext cx="1173644" cy="877570"/>
            <a:chOff x="936788" y="96655"/>
            <a:chExt cx="7075690" cy="1463595"/>
          </a:xfrm>
        </p:grpSpPr>
        <p:pic>
          <p:nvPicPr>
            <p:cNvPr id="13" name="Picture 12">
              <a:extLst>
                <a:ext uri="{FF2B5EF4-FFF2-40B4-BE49-F238E27FC236}">
                  <a16:creationId xmlns:a16="http://schemas.microsoft.com/office/drawing/2014/main" id="{37CBB733-A418-47A8-8B42-614CB98427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14" name="Rectangle 13">
              <a:extLst>
                <a:ext uri="{FF2B5EF4-FFF2-40B4-BE49-F238E27FC236}">
                  <a16:creationId xmlns:a16="http://schemas.microsoft.com/office/drawing/2014/main" id="{968F0001-DDFE-40AE-823D-ACFA4A13D0F5}"/>
                </a:ext>
              </a:extLst>
            </p:cNvPr>
            <p:cNvSpPr/>
            <p:nvPr/>
          </p:nvSpPr>
          <p:spPr>
            <a:xfrm>
              <a:off x="936788" y="370185"/>
              <a:ext cx="5568280" cy="773560"/>
            </a:xfrm>
            <a:prstGeom prst="rect">
              <a:avLst/>
            </a:prstGeom>
          </p:spPr>
          <p:txBody>
            <a:bodyPr wrap="square">
              <a:noAutofit/>
            </a:bodyPr>
            <a:lstStyle/>
            <a:p>
              <a:pPr algn="r" rtl="1">
                <a:lnSpc>
                  <a:spcPct val="107000"/>
                </a:lnSpc>
                <a:spcAft>
                  <a:spcPts val="800"/>
                </a:spcAft>
              </a:pPr>
              <a:r>
                <a:rPr lang="ar-EG" sz="2400" b="1" kern="12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الترميز</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 name="Group 1"/>
          <p:cNvGrpSpPr/>
          <p:nvPr/>
        </p:nvGrpSpPr>
        <p:grpSpPr>
          <a:xfrm>
            <a:off x="576577" y="2225456"/>
            <a:ext cx="11125418" cy="1477328"/>
            <a:chOff x="576577" y="2225456"/>
            <a:chExt cx="11125418" cy="1477328"/>
          </a:xfrm>
        </p:grpSpPr>
        <p:pic>
          <p:nvPicPr>
            <p:cNvPr id="3074" name="Picture 2" descr="ثنائي كود الترميز البيانات الوثيقة رمز مسطح أخضر و أصفر, الوصول, الأرشيف,  احتياطية PNG والمتجهات للتحميل مجانا"/>
            <p:cNvPicPr>
              <a:picLocks noChangeAspect="1" noChangeArrowheads="1"/>
            </p:cNvPicPr>
            <p:nvPr/>
          </p:nvPicPr>
          <p:blipFill rotWithShape="1">
            <a:blip r:embed="rId7" cstate="print">
              <a:clrChange>
                <a:clrFrom>
                  <a:srgbClr val="F7FCFF"/>
                </a:clrFrom>
                <a:clrTo>
                  <a:srgbClr val="F7FCFF">
                    <a:alpha val="0"/>
                  </a:srgbClr>
                </a:clrTo>
              </a:clrChange>
              <a:extLst>
                <a:ext uri="{28A0092B-C50C-407E-A947-70E740481C1C}">
                  <a14:useLocalDpi xmlns:a14="http://schemas.microsoft.com/office/drawing/2010/main" val="0"/>
                </a:ext>
              </a:extLst>
            </a:blip>
            <a:srcRect l="22154" t="19114" r="20506" b="18975"/>
            <a:stretch/>
          </p:blipFill>
          <p:spPr bwMode="auto">
            <a:xfrm>
              <a:off x="11230507" y="2451610"/>
              <a:ext cx="471488" cy="5715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576577" y="2225456"/>
              <a:ext cx="10668218"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عملية معرفة المعلومات وإحضارها إلى نظام الذاكرة، وهي ليست عملية طباعة "نسخ" المعلومات بشكل مباشر من العالم الخارجي في الدماغ، بل عملية تحويل المعلومات من شكل إلى شكل آخر "نظام الرؤية البشري يزودنا بمثال كيف تستطيع الأدمغة تغيير شكل المعلومات"</a:t>
              </a:r>
            </a:p>
          </p:txBody>
        </p:sp>
      </p:grpSp>
      <p:grpSp>
        <p:nvGrpSpPr>
          <p:cNvPr id="17" name="Group 16"/>
          <p:cNvGrpSpPr/>
          <p:nvPr/>
        </p:nvGrpSpPr>
        <p:grpSpPr>
          <a:xfrm>
            <a:off x="574549" y="3635449"/>
            <a:ext cx="11125418" cy="1015663"/>
            <a:chOff x="576577" y="2225456"/>
            <a:chExt cx="11125418" cy="1015663"/>
          </a:xfrm>
        </p:grpSpPr>
        <p:pic>
          <p:nvPicPr>
            <p:cNvPr id="18" name="Picture 2" descr="ثنائي كود الترميز البيانات الوثيقة رمز مسطح أخضر و أصفر, الوصول, الأرشيف,  احتياطية PNG والمتجهات للتحميل مجانا"/>
            <p:cNvPicPr>
              <a:picLocks noChangeAspect="1" noChangeArrowheads="1"/>
            </p:cNvPicPr>
            <p:nvPr/>
          </p:nvPicPr>
          <p:blipFill rotWithShape="1">
            <a:blip r:embed="rId7" cstate="print">
              <a:clrChange>
                <a:clrFrom>
                  <a:srgbClr val="F7FCFF"/>
                </a:clrFrom>
                <a:clrTo>
                  <a:srgbClr val="F7FCFF">
                    <a:alpha val="0"/>
                  </a:srgbClr>
                </a:clrTo>
              </a:clrChange>
              <a:extLst>
                <a:ext uri="{28A0092B-C50C-407E-A947-70E740481C1C}">
                  <a14:useLocalDpi xmlns:a14="http://schemas.microsoft.com/office/drawing/2010/main" val="0"/>
                </a:ext>
              </a:extLst>
            </a:blip>
            <a:srcRect l="22154" t="19114" r="20506" b="18975"/>
            <a:stretch/>
          </p:blipFill>
          <p:spPr bwMode="auto">
            <a:xfrm>
              <a:off x="11230507" y="2451610"/>
              <a:ext cx="471488" cy="5715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576577" y="2225456"/>
              <a:ext cx="1066821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فالضوء الذي يأتينا من الخارج يدخل العين بشكل إشعاع موجات كهرومغناطيسية وتقوم شبكية العين بتحويل هذا الاشعاع إلى علامات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كهروحيوية</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يفسرها الدماغ تخيلات بصرية</a:t>
              </a:r>
            </a:p>
          </p:txBody>
        </p:sp>
      </p:grpSp>
      <p:grpSp>
        <p:nvGrpSpPr>
          <p:cNvPr id="20" name="Group 19"/>
          <p:cNvGrpSpPr/>
          <p:nvPr/>
        </p:nvGrpSpPr>
        <p:grpSpPr>
          <a:xfrm>
            <a:off x="574549" y="4573437"/>
            <a:ext cx="11125418" cy="1015663"/>
            <a:chOff x="576577" y="2225456"/>
            <a:chExt cx="11125418" cy="1015663"/>
          </a:xfrm>
        </p:grpSpPr>
        <p:pic>
          <p:nvPicPr>
            <p:cNvPr id="21" name="Picture 2" descr="ثنائي كود الترميز البيانات الوثيقة رمز مسطح أخضر و أصفر, الوصول, الأرشيف,  احتياطية PNG والمتجهات للتحميل مجانا"/>
            <p:cNvPicPr>
              <a:picLocks noChangeAspect="1" noChangeArrowheads="1"/>
            </p:cNvPicPr>
            <p:nvPr/>
          </p:nvPicPr>
          <p:blipFill rotWithShape="1">
            <a:blip r:embed="rId7" cstate="print">
              <a:clrChange>
                <a:clrFrom>
                  <a:srgbClr val="F7FCFF"/>
                </a:clrFrom>
                <a:clrTo>
                  <a:srgbClr val="F7FCFF">
                    <a:alpha val="0"/>
                  </a:srgbClr>
                </a:clrTo>
              </a:clrChange>
              <a:extLst>
                <a:ext uri="{28A0092B-C50C-407E-A947-70E740481C1C}">
                  <a14:useLocalDpi xmlns:a14="http://schemas.microsoft.com/office/drawing/2010/main" val="0"/>
                </a:ext>
              </a:extLst>
            </a:blip>
            <a:srcRect l="22154" t="19114" r="20506" b="18975"/>
            <a:stretch/>
          </p:blipFill>
          <p:spPr bwMode="auto">
            <a:xfrm>
              <a:off x="11230507" y="2451610"/>
              <a:ext cx="471488" cy="5715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576577" y="2225456"/>
              <a:ext cx="1066821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بشكل مشابه عندما يرمز الناس للمعلومات في الذاكرة يحولون المعلومات إلى شكل آخر ليساعدهم على تذكرها فيما بعد، فالرقم سبعة مثلاً ممكن أن يعاد ترميزه بعدة طرق ۷ -  ... فالتشفير روتيني في الذاكرة</a:t>
              </a:r>
            </a:p>
          </p:txBody>
        </p:sp>
      </p:grpSp>
      <p:grpSp>
        <p:nvGrpSpPr>
          <p:cNvPr id="23" name="Group 22"/>
          <p:cNvGrpSpPr/>
          <p:nvPr/>
        </p:nvGrpSpPr>
        <p:grpSpPr>
          <a:xfrm>
            <a:off x="601865" y="5496108"/>
            <a:ext cx="11125418" cy="1015663"/>
            <a:chOff x="576577" y="2225456"/>
            <a:chExt cx="11125418" cy="1015663"/>
          </a:xfrm>
        </p:grpSpPr>
        <p:pic>
          <p:nvPicPr>
            <p:cNvPr id="24" name="Picture 2" descr="ثنائي كود الترميز البيانات الوثيقة رمز مسطح أخضر و أصفر, الوصول, الأرشيف,  احتياطية PNG والمتجهات للتحميل مجانا"/>
            <p:cNvPicPr>
              <a:picLocks noChangeAspect="1" noChangeArrowheads="1"/>
            </p:cNvPicPr>
            <p:nvPr/>
          </p:nvPicPr>
          <p:blipFill rotWithShape="1">
            <a:blip r:embed="rId7" cstate="print">
              <a:clrChange>
                <a:clrFrom>
                  <a:srgbClr val="F7FCFF"/>
                </a:clrFrom>
                <a:clrTo>
                  <a:srgbClr val="F7FCFF">
                    <a:alpha val="0"/>
                  </a:srgbClr>
                </a:clrTo>
              </a:clrChange>
              <a:extLst>
                <a:ext uri="{28A0092B-C50C-407E-A947-70E740481C1C}">
                  <a14:useLocalDpi xmlns:a14="http://schemas.microsoft.com/office/drawing/2010/main" val="0"/>
                </a:ext>
              </a:extLst>
            </a:blip>
            <a:srcRect l="22154" t="19114" r="20506" b="18975"/>
            <a:stretch/>
          </p:blipFill>
          <p:spPr bwMode="auto">
            <a:xfrm>
              <a:off x="11230507" y="2451610"/>
              <a:ext cx="471488" cy="57150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576577" y="2225456"/>
              <a:ext cx="1066821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وكل منا له خلفية وحيدة وخاصة وتجارب تساعدنا أو تعوقنا في تعلم معلومات جديدة، فعالم الطيور مثلاً يستطيع تعلم معلومات جديدة عن الطيور الغريبة بشكل أسهل من غيره بسبب معلوماته وخبرته السابقة عن الطيور</a:t>
              </a:r>
            </a:p>
          </p:txBody>
        </p:sp>
      </p:grpSp>
    </p:spTree>
    <p:extLst>
      <p:ext uri="{BB962C8B-B14F-4D97-AF65-F5344CB8AC3E}">
        <p14:creationId xmlns:p14="http://schemas.microsoft.com/office/powerpoint/2010/main" val="5831484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a:extLst>
              <a:ext uri="{FF2B5EF4-FFF2-40B4-BE49-F238E27FC236}">
                <a16:creationId xmlns:a16="http://schemas.microsoft.com/office/drawing/2014/main" id="{51959929-D1BF-4872-8FCC-4DD239B6CA1B}"/>
              </a:ext>
            </a:extLst>
          </p:cNvPr>
          <p:cNvGrpSpPr/>
          <p:nvPr/>
        </p:nvGrpSpPr>
        <p:grpSpPr>
          <a:xfrm>
            <a:off x="3796403" y="14965"/>
            <a:ext cx="1173644" cy="877570"/>
            <a:chOff x="936788" y="96655"/>
            <a:chExt cx="7075690" cy="1463595"/>
          </a:xfrm>
        </p:grpSpPr>
        <p:pic>
          <p:nvPicPr>
            <p:cNvPr id="6" name="Picture 5">
              <a:extLst>
                <a:ext uri="{FF2B5EF4-FFF2-40B4-BE49-F238E27FC236}">
                  <a16:creationId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7" name="Rectangle 6">
              <a:extLst>
                <a:ext uri="{FF2B5EF4-FFF2-40B4-BE49-F238E27FC236}">
                  <a16:creationId xmlns:a16="http://schemas.microsoft.com/office/drawing/2014/main" id="{968F0001-DDFE-40AE-823D-ACFA4A13D0F5}"/>
                </a:ext>
              </a:extLst>
            </p:cNvPr>
            <p:cNvSpPr/>
            <p:nvPr/>
          </p:nvSpPr>
          <p:spPr>
            <a:xfrm>
              <a:off x="936788" y="370185"/>
              <a:ext cx="5568280" cy="773560"/>
            </a:xfrm>
            <a:prstGeom prst="rect">
              <a:avLst/>
            </a:prstGeom>
          </p:spPr>
          <p:txBody>
            <a:bodyPr wrap="square">
              <a:noAutofit/>
            </a:bodyPr>
            <a:lstStyle/>
            <a:p>
              <a:pPr>
                <a:lnSpc>
                  <a:spcPct val="107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التشفير</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 name="Group 1"/>
          <p:cNvGrpSpPr/>
          <p:nvPr/>
        </p:nvGrpSpPr>
        <p:grpSpPr>
          <a:xfrm>
            <a:off x="257175" y="1332225"/>
            <a:ext cx="11699459" cy="617754"/>
            <a:chOff x="83922" y="2311184"/>
            <a:chExt cx="11699459" cy="617754"/>
          </a:xfrm>
        </p:grpSpPr>
        <p:sp>
          <p:nvSpPr>
            <p:cNvPr id="10" name="Rectangle 9"/>
            <p:cNvSpPr/>
            <p:nvPr/>
          </p:nvSpPr>
          <p:spPr>
            <a:xfrm>
              <a:off x="83922" y="2374940"/>
              <a:ext cx="11160873"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غالباً ما يكون المفتاح الفعال للتذكر: فعندما تضع استراتيجية معينة للتشفير يكون التذكر أسهل</a:t>
              </a:r>
            </a:p>
          </p:txBody>
        </p:sp>
        <p:pic>
          <p:nvPicPr>
            <p:cNvPr id="11" name="Picture 10" descr="C:\Users\ze\Pictures\التحصيل\unnamed.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44795" y="2311184"/>
              <a:ext cx="538586" cy="617754"/>
            </a:xfrm>
            <a:prstGeom prst="rect">
              <a:avLst/>
            </a:prstGeom>
            <a:noFill/>
            <a:ln>
              <a:noFill/>
            </a:ln>
          </p:spPr>
        </p:pic>
      </p:grpSp>
      <p:grpSp>
        <p:nvGrpSpPr>
          <p:cNvPr id="12" name="Group 11"/>
          <p:cNvGrpSpPr/>
          <p:nvPr/>
        </p:nvGrpSpPr>
        <p:grpSpPr>
          <a:xfrm>
            <a:off x="257175" y="1949979"/>
            <a:ext cx="11699459" cy="1477328"/>
            <a:chOff x="83922" y="2083535"/>
            <a:chExt cx="11699459" cy="1477328"/>
          </a:xfrm>
        </p:grpSpPr>
        <p:sp>
          <p:nvSpPr>
            <p:cNvPr id="13" name="Rectangle 12"/>
            <p:cNvSpPr/>
            <p:nvPr/>
          </p:nvSpPr>
          <p:spPr>
            <a:xfrm>
              <a:off x="83922" y="2083535"/>
              <a:ext cx="1116087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وقد لاحظ علماء النفس ملاحظة هامة جداً هي أن تكرار المعلومات مرة بعد مرة نادراً ما يقود لاستبقاء المعلومات لفترة طويلة بالرغم من أنها تعمل بإتقان لحمل المعلومات في الذاكرة العملية -قصيرة المدى- فيبقى رقم الهاتف في الذاكرة العملية رغم تكرار استخدامه</a:t>
              </a:r>
            </a:p>
          </p:txBody>
        </p:sp>
        <p:pic>
          <p:nvPicPr>
            <p:cNvPr id="14" name="Picture 13" descr="C:\Users\ze\Pictures\التحصيل\unnamed.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44795" y="2311184"/>
              <a:ext cx="538586" cy="617754"/>
            </a:xfrm>
            <a:prstGeom prst="rect">
              <a:avLst/>
            </a:prstGeom>
            <a:noFill/>
            <a:ln>
              <a:noFill/>
            </a:ln>
          </p:spPr>
        </p:pic>
      </p:grpSp>
      <p:grpSp>
        <p:nvGrpSpPr>
          <p:cNvPr id="15" name="Group 14"/>
          <p:cNvGrpSpPr/>
          <p:nvPr/>
        </p:nvGrpSpPr>
        <p:grpSpPr>
          <a:xfrm>
            <a:off x="257174" y="3427307"/>
            <a:ext cx="11699460" cy="1015663"/>
            <a:chOff x="83921" y="2161050"/>
            <a:chExt cx="11699460" cy="1015663"/>
          </a:xfrm>
        </p:grpSpPr>
        <p:sp>
          <p:nvSpPr>
            <p:cNvPr id="16" name="Rectangle 15"/>
            <p:cNvSpPr/>
            <p:nvPr/>
          </p:nvSpPr>
          <p:spPr>
            <a:xfrm>
              <a:off x="83921" y="2161050"/>
              <a:ext cx="1116087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الطريقة الأكثر فاعلية لتذكر المعلومات بشكل متقن وبالطاقة القصوى هي التفكير بالمعلومات بطريقة مفهومة، ومرافقتها بمعلومات متوفرة "مفهومة، حالية" في الذاكرة بعيدة المدى</a:t>
              </a:r>
            </a:p>
          </p:txBody>
        </p:sp>
        <p:pic>
          <p:nvPicPr>
            <p:cNvPr id="17" name="Picture 16" descr="C:\Users\ze\Pictures\التحصيل\unnamed.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44795" y="2311184"/>
              <a:ext cx="538586" cy="617754"/>
            </a:xfrm>
            <a:prstGeom prst="rect">
              <a:avLst/>
            </a:prstGeom>
            <a:noFill/>
            <a:ln>
              <a:noFill/>
            </a:ln>
          </p:spPr>
        </p:pic>
      </p:grpSp>
      <p:grpSp>
        <p:nvGrpSpPr>
          <p:cNvPr id="18" name="Group 17"/>
          <p:cNvGrpSpPr/>
          <p:nvPr/>
        </p:nvGrpSpPr>
        <p:grpSpPr>
          <a:xfrm>
            <a:off x="300202" y="4506158"/>
            <a:ext cx="11699460" cy="1015663"/>
            <a:chOff x="83921" y="2161050"/>
            <a:chExt cx="11699460" cy="1015663"/>
          </a:xfrm>
        </p:grpSpPr>
        <p:sp>
          <p:nvSpPr>
            <p:cNvPr id="19" name="Rectangle 18"/>
            <p:cNvSpPr/>
            <p:nvPr/>
          </p:nvSpPr>
          <p:spPr>
            <a:xfrm>
              <a:off x="83921" y="2161050"/>
              <a:ext cx="1116087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وواحدة من هذه الطرق هي تحويل المعلومات إلى خيال عقلي، والتفكير بمعنى المعلومات هو تقنية جيدة للتذكر فكلما تعاملنا بعمق مع المعلومات كلما تذكرناها بشكل أفضل فيما بعد</a:t>
              </a:r>
            </a:p>
          </p:txBody>
        </p:sp>
        <p:pic>
          <p:nvPicPr>
            <p:cNvPr id="20" name="Picture 19" descr="C:\Users\ze\Pictures\التحصيل\unnamed.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44795" y="2311184"/>
              <a:ext cx="538586" cy="617754"/>
            </a:xfrm>
            <a:prstGeom prst="rect">
              <a:avLst/>
            </a:prstGeom>
            <a:noFill/>
            <a:ln>
              <a:noFill/>
            </a:ln>
          </p:spPr>
        </p:pic>
      </p:grpSp>
      <p:grpSp>
        <p:nvGrpSpPr>
          <p:cNvPr id="21" name="Group 20"/>
          <p:cNvGrpSpPr/>
          <p:nvPr/>
        </p:nvGrpSpPr>
        <p:grpSpPr>
          <a:xfrm>
            <a:off x="300202" y="5523277"/>
            <a:ext cx="11699460" cy="1015663"/>
            <a:chOff x="83921" y="2161050"/>
            <a:chExt cx="11699460" cy="1015663"/>
          </a:xfrm>
        </p:grpSpPr>
        <p:sp>
          <p:nvSpPr>
            <p:cNvPr id="22" name="Rectangle 21"/>
            <p:cNvSpPr/>
            <p:nvPr/>
          </p:nvSpPr>
          <p:spPr>
            <a:xfrm>
              <a:off x="83921" y="2161050"/>
              <a:ext cx="1116087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بالرغم من أن التخزين في الذاكرة طويلة المدى عملية ذات جهد، وتحتاج للتأني والدراسة، فإن كميات كبيرة من المعلومات ترمز بشكل تلقائي بدون جهد</a:t>
              </a:r>
            </a:p>
          </p:txBody>
        </p:sp>
        <p:pic>
          <p:nvPicPr>
            <p:cNvPr id="23" name="Picture 22" descr="C:\Users\ze\Pictures\التحصيل\unnamed.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44795" y="2311184"/>
              <a:ext cx="538586" cy="617754"/>
            </a:xfrm>
            <a:prstGeom prst="rect">
              <a:avLst/>
            </a:prstGeom>
            <a:noFill/>
            <a:ln>
              <a:noFill/>
            </a:ln>
          </p:spPr>
        </p:pic>
      </p:grpSp>
    </p:spTree>
    <p:extLst>
      <p:ext uri="{BB962C8B-B14F-4D97-AF65-F5344CB8AC3E}">
        <p14:creationId xmlns:p14="http://schemas.microsoft.com/office/powerpoint/2010/main" val="35253847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sp>
        <p:nvSpPr>
          <p:cNvPr id="2" name="Rectangle 1"/>
          <p:cNvSpPr/>
          <p:nvPr/>
        </p:nvSpPr>
        <p:spPr>
          <a:xfrm>
            <a:off x="1657351" y="1378149"/>
            <a:ext cx="10299284" cy="461665"/>
          </a:xfrm>
          <a:prstGeom prst="rect">
            <a:avLst/>
          </a:prstGeom>
        </p:spPr>
        <p:txBody>
          <a:bodyPr wrap="square">
            <a:spAutoFit/>
          </a:bodyPr>
          <a:lstStyle/>
          <a:p>
            <a:pPr algn="justLow"/>
            <a:r>
              <a:rPr lang="ar-EG" sz="2400" b="1" dirty="0">
                <a:solidFill>
                  <a:srgbClr val="C00000"/>
                </a:solidFill>
                <a:ea typeface="Calibri" panose="020F0502020204030204" pitchFamily="34" charset="0"/>
                <a:cs typeface="Sakkal Majalla" panose="02000000000000000000" pitchFamily="2" charset="-78"/>
              </a:rPr>
              <a:t>لقد استنبط علماء النفس عدة خطط وبرامج متقنة للتشفير وإعادة حل الرموز، منها ثلاث شائعة: </a:t>
            </a:r>
            <a:endParaRPr lang="ar-EG" sz="2800" dirty="0">
              <a:solidFill>
                <a:srgbClr val="C00000"/>
              </a:solidFill>
            </a:endParaRPr>
          </a:p>
        </p:txBody>
      </p:sp>
      <p:grpSp>
        <p:nvGrpSpPr>
          <p:cNvPr id="11" name="Group 10"/>
          <p:cNvGrpSpPr/>
          <p:nvPr/>
        </p:nvGrpSpPr>
        <p:grpSpPr>
          <a:xfrm>
            <a:off x="7481924" y="1948016"/>
            <a:ext cx="4530958" cy="797339"/>
            <a:chOff x="7481924" y="1948016"/>
            <a:chExt cx="4530958" cy="797339"/>
          </a:xfrm>
        </p:grpSpPr>
        <p:pic>
          <p:nvPicPr>
            <p:cNvPr id="5" name="Picture 4" descr="C:\Users\ze\Pictures\التحصيل\12-–-عليك-تدريب-دماغك-بانتظام.jpg"/>
            <p:cNvPicPr/>
            <p:nvPr/>
          </p:nvPicPr>
          <p:blipFill rotWithShape="1">
            <a:blip r:embed="rId5" cstate="print">
              <a:clrChange>
                <a:clrFrom>
                  <a:srgbClr val="F1F1F1"/>
                </a:clrFrom>
                <a:clrTo>
                  <a:srgbClr val="F1F1F1">
                    <a:alpha val="0"/>
                  </a:srgbClr>
                </a:clrTo>
              </a:clrChange>
              <a:extLst>
                <a:ext uri="{28A0092B-C50C-407E-A947-70E740481C1C}">
                  <a14:useLocalDpi xmlns:a14="http://schemas.microsoft.com/office/drawing/2010/main" val="0"/>
                </a:ext>
              </a:extLst>
            </a:blip>
            <a:srcRect r="8395"/>
            <a:stretch/>
          </p:blipFill>
          <p:spPr bwMode="auto">
            <a:xfrm>
              <a:off x="11044238" y="1949451"/>
              <a:ext cx="761999" cy="650876"/>
            </a:xfrm>
            <a:prstGeom prst="rect">
              <a:avLst/>
            </a:prstGeom>
            <a:noFill/>
            <a:ln>
              <a:noFill/>
            </a:ln>
            <a:extLst>
              <a:ext uri="{53640926-AAD7-44D8-BBD7-CCE9431645EC}">
                <a14:shadowObscured xmlns:a14="http://schemas.microsoft.com/office/drawing/2010/main"/>
              </a:ext>
            </a:extLst>
          </p:spPr>
        </p:pic>
        <p:grpSp>
          <p:nvGrpSpPr>
            <p:cNvPr id="8" name="Group 7"/>
            <p:cNvGrpSpPr/>
            <p:nvPr/>
          </p:nvGrpSpPr>
          <p:grpSpPr>
            <a:xfrm>
              <a:off x="7481924" y="1948016"/>
              <a:ext cx="4530958" cy="797339"/>
              <a:chOff x="1261273" y="-1603886"/>
              <a:chExt cx="4206329" cy="1120048"/>
            </a:xfrm>
          </p:grpSpPr>
          <p:sp>
            <p:nvSpPr>
              <p:cNvPr id="9" name="Rectangle 8"/>
              <p:cNvSpPr/>
              <p:nvPr/>
            </p:nvSpPr>
            <p:spPr>
              <a:xfrm>
                <a:off x="1261273" y="-160388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SA"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طريقة لوسي </a:t>
                </a:r>
                <a:r>
                  <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LOCI</a:t>
                </a:r>
                <a:r>
                  <a:rPr lang="ar-SA"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flipH="1">
                <a:off x="5083922" y="-993447"/>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4" name="Group 13"/>
          <p:cNvGrpSpPr/>
          <p:nvPr/>
        </p:nvGrpSpPr>
        <p:grpSpPr>
          <a:xfrm>
            <a:off x="414338" y="2465797"/>
            <a:ext cx="11185253" cy="1015663"/>
            <a:chOff x="414338" y="2563965"/>
            <a:chExt cx="11185253" cy="1015663"/>
          </a:xfrm>
        </p:grpSpPr>
        <p:pic>
          <p:nvPicPr>
            <p:cNvPr id="12" name="Picture 11" descr="C:\Users\ze\Pictures\التحصيل\ذاكرة.jpg"/>
            <p:cNvPicPr/>
            <p:nvPr/>
          </p:nvPicPr>
          <p:blipFill rotWithShape="1">
            <a:blip r:embed="rId6" cstate="print">
              <a:extLst>
                <a:ext uri="{28A0092B-C50C-407E-A947-70E740481C1C}">
                  <a14:useLocalDpi xmlns:a14="http://schemas.microsoft.com/office/drawing/2010/main" val="0"/>
                </a:ext>
              </a:extLst>
            </a:blip>
            <a:srcRect l="21337" r="13699" b="15515"/>
            <a:stretch/>
          </p:blipFill>
          <p:spPr bwMode="auto">
            <a:xfrm>
              <a:off x="11165206" y="2778845"/>
              <a:ext cx="434385" cy="581023"/>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414338" y="2563965"/>
              <a:ext cx="1075086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كلمة لاتينية تعني الأمكنة وهي تقضي بتشكيل خيالات تفاعلية حسية بين مواقع محددة والبنود "المواد" المراد تذكرها</a:t>
              </a:r>
            </a:p>
          </p:txBody>
        </p:sp>
      </p:grpSp>
      <p:grpSp>
        <p:nvGrpSpPr>
          <p:cNvPr id="15" name="Group 14"/>
          <p:cNvGrpSpPr/>
          <p:nvPr/>
        </p:nvGrpSpPr>
        <p:grpSpPr>
          <a:xfrm>
            <a:off x="414338" y="3300257"/>
            <a:ext cx="11185253" cy="1015663"/>
            <a:chOff x="414338" y="2563965"/>
            <a:chExt cx="11185253" cy="1015663"/>
          </a:xfrm>
        </p:grpSpPr>
        <p:pic>
          <p:nvPicPr>
            <p:cNvPr id="16" name="Picture 15" descr="C:\Users\ze\Pictures\التحصيل\ذاكرة.jpg"/>
            <p:cNvPicPr/>
            <p:nvPr/>
          </p:nvPicPr>
          <p:blipFill rotWithShape="1">
            <a:blip r:embed="rId6" cstate="print">
              <a:extLst>
                <a:ext uri="{28A0092B-C50C-407E-A947-70E740481C1C}">
                  <a14:useLocalDpi xmlns:a14="http://schemas.microsoft.com/office/drawing/2010/main" val="0"/>
                </a:ext>
              </a:extLst>
            </a:blip>
            <a:srcRect l="21337" r="13699" b="15515"/>
            <a:stretch/>
          </p:blipFill>
          <p:spPr bwMode="auto">
            <a:xfrm>
              <a:off x="11165206" y="2778845"/>
              <a:ext cx="434385" cy="581023"/>
            </a:xfrm>
            <a:prstGeom prst="rect">
              <a:avLst/>
            </a:prstGeom>
            <a:noFill/>
            <a:ln>
              <a:noFill/>
            </a:ln>
            <a:extLst>
              <a:ext uri="{53640926-AAD7-44D8-BBD7-CCE9431645EC}">
                <a14:shadowObscured xmlns:a14="http://schemas.microsoft.com/office/drawing/2010/main"/>
              </a:ext>
            </a:extLst>
          </p:spPr>
        </p:pic>
        <p:sp>
          <p:nvSpPr>
            <p:cNvPr id="17" name="Rectangle 16"/>
            <p:cNvSpPr/>
            <p:nvPr/>
          </p:nvSpPr>
          <p:spPr>
            <a:xfrm>
              <a:off x="414338" y="2563965"/>
              <a:ext cx="1075086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فعليك تعلم تحديد الأماكن كأن تجعل من المألوف لديك عدة أمكنة حول منزلك "الباب - المدخل - البهو - درج البيت - السور الخارجي - الرصيف المقابل"</a:t>
              </a:r>
            </a:p>
          </p:txBody>
        </p:sp>
      </p:grpSp>
      <p:grpSp>
        <p:nvGrpSpPr>
          <p:cNvPr id="18" name="Group 17"/>
          <p:cNvGrpSpPr/>
          <p:nvPr/>
        </p:nvGrpSpPr>
        <p:grpSpPr>
          <a:xfrm>
            <a:off x="314325" y="4262756"/>
            <a:ext cx="11408275" cy="977191"/>
            <a:chOff x="191316" y="2563965"/>
            <a:chExt cx="11408275" cy="977191"/>
          </a:xfrm>
        </p:grpSpPr>
        <p:pic>
          <p:nvPicPr>
            <p:cNvPr id="19" name="Picture 18" descr="C:\Users\ze\Pictures\التحصيل\ذاكرة.jpg"/>
            <p:cNvPicPr/>
            <p:nvPr/>
          </p:nvPicPr>
          <p:blipFill rotWithShape="1">
            <a:blip r:embed="rId6" cstate="print">
              <a:extLst>
                <a:ext uri="{28A0092B-C50C-407E-A947-70E740481C1C}">
                  <a14:useLocalDpi xmlns:a14="http://schemas.microsoft.com/office/drawing/2010/main" val="0"/>
                </a:ext>
              </a:extLst>
            </a:blip>
            <a:srcRect l="21337" r="13699" b="15515"/>
            <a:stretch/>
          </p:blipFill>
          <p:spPr bwMode="auto">
            <a:xfrm>
              <a:off x="11165206" y="2778845"/>
              <a:ext cx="434385" cy="581023"/>
            </a:xfrm>
            <a:prstGeom prst="rect">
              <a:avLst/>
            </a:prstGeom>
            <a:noFill/>
            <a:ln>
              <a:noFill/>
            </a:ln>
            <a:extLst>
              <a:ext uri="{53640926-AAD7-44D8-BBD7-CCE9431645EC}">
                <a14:shadowObscured xmlns:a14="http://schemas.microsoft.com/office/drawing/2010/main"/>
              </a:ext>
            </a:extLst>
          </p:spPr>
        </p:pic>
        <p:sp>
          <p:nvSpPr>
            <p:cNvPr id="20" name="Rectangle 19"/>
            <p:cNvSpPr/>
            <p:nvPr/>
          </p:nvSpPr>
          <p:spPr>
            <a:xfrm>
              <a:off x="191316" y="2563965"/>
              <a:ext cx="10973890" cy="977191"/>
            </a:xfrm>
            <a:prstGeom prst="rect">
              <a:avLst/>
            </a:prstGeom>
          </p:spPr>
          <p:txBody>
            <a:bodyPr wrap="square">
              <a:spAutoFit/>
            </a:bodyPr>
            <a:lstStyle/>
            <a:p>
              <a:pPr algn="justLow">
                <a:lnSpc>
                  <a:spcPct val="125000"/>
                </a:lnSpc>
                <a:spcAft>
                  <a:spcPts val="1000"/>
                </a:spcAft>
              </a:pPr>
              <a:r>
                <a:rPr lang="ar-EG" sz="23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ثم تستطيع تذكر قائمة مشتريات البقالة بالطريقة التالية: فالخبز على الرصيف المقابل، والحليب مقابل الشرفة والموز معلق على الباب الرئيسي وهكذا.. عندما تذهب للبقالة تستطيع أن تتمشي ذهنياً في البيت وتذكر ما هو موضوع في كل بقعة في ذهنك</a:t>
              </a:r>
            </a:p>
          </p:txBody>
        </p:sp>
      </p:grpSp>
      <p:grpSp>
        <p:nvGrpSpPr>
          <p:cNvPr id="21" name="Group 20"/>
          <p:cNvGrpSpPr/>
          <p:nvPr/>
        </p:nvGrpSpPr>
        <p:grpSpPr>
          <a:xfrm>
            <a:off x="537347" y="5216615"/>
            <a:ext cx="11185253" cy="1015663"/>
            <a:chOff x="414338" y="2563965"/>
            <a:chExt cx="11185253" cy="1015663"/>
          </a:xfrm>
        </p:grpSpPr>
        <p:pic>
          <p:nvPicPr>
            <p:cNvPr id="22" name="Picture 21" descr="C:\Users\ze\Pictures\التحصيل\ذاكرة.jpg"/>
            <p:cNvPicPr/>
            <p:nvPr/>
          </p:nvPicPr>
          <p:blipFill rotWithShape="1">
            <a:blip r:embed="rId6" cstate="print">
              <a:extLst>
                <a:ext uri="{28A0092B-C50C-407E-A947-70E740481C1C}">
                  <a14:useLocalDpi xmlns:a14="http://schemas.microsoft.com/office/drawing/2010/main" val="0"/>
                </a:ext>
              </a:extLst>
            </a:blip>
            <a:srcRect l="21337" r="13699" b="15515"/>
            <a:stretch/>
          </p:blipFill>
          <p:spPr bwMode="auto">
            <a:xfrm>
              <a:off x="11165206" y="2778845"/>
              <a:ext cx="434385" cy="581023"/>
            </a:xfrm>
            <a:prstGeom prst="rect">
              <a:avLst/>
            </a:prstGeom>
            <a:noFill/>
            <a:ln>
              <a:noFill/>
            </a:ln>
            <a:extLst>
              <a:ext uri="{53640926-AAD7-44D8-BBD7-CCE9431645EC}">
                <a14:shadowObscured xmlns:a14="http://schemas.microsoft.com/office/drawing/2010/main"/>
              </a:ext>
            </a:extLst>
          </p:spPr>
        </p:pic>
        <p:sp>
          <p:nvSpPr>
            <p:cNvPr id="23" name="Rectangle 22"/>
            <p:cNvSpPr/>
            <p:nvPr/>
          </p:nvSpPr>
          <p:spPr>
            <a:xfrm>
              <a:off x="414338" y="2563965"/>
              <a:ext cx="1075086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فالأمكنة تخدم هنا كأمثلة تذكر للمعلومات المرغوبة. طبعا هذه الطريقة بحاجة لبعض التدريب لتستعملها فيما بعد بفعالية. وفي الحقيقة كمية المعلومات التي تستطيع تذكرها</a:t>
              </a:r>
            </a:p>
          </p:txBody>
        </p:sp>
      </p:grpSp>
    </p:spTree>
    <p:extLst>
      <p:ext uri="{BB962C8B-B14F-4D97-AF65-F5344CB8AC3E}">
        <p14:creationId xmlns:p14="http://schemas.microsoft.com/office/powerpoint/2010/main" val="14592053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Lef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strips(down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1081124" y="161582"/>
            <a:ext cx="4530958" cy="797339"/>
            <a:chOff x="7481924" y="1948016"/>
            <a:chExt cx="4530958" cy="797339"/>
          </a:xfrm>
        </p:grpSpPr>
        <p:pic>
          <p:nvPicPr>
            <p:cNvPr id="6" name="Picture 5" descr="C:\Users\ze\Pictures\التحصيل\12-–-عليك-تدريب-دماغك-بانتظام.jpg"/>
            <p:cNvPicPr/>
            <p:nvPr/>
          </p:nvPicPr>
          <p:blipFill rotWithShape="1">
            <a:blip r:embed="rId5" cstate="print">
              <a:clrChange>
                <a:clrFrom>
                  <a:srgbClr val="F1F1F1"/>
                </a:clrFrom>
                <a:clrTo>
                  <a:srgbClr val="F1F1F1">
                    <a:alpha val="0"/>
                  </a:srgbClr>
                </a:clrTo>
              </a:clrChange>
              <a:extLst>
                <a:ext uri="{28A0092B-C50C-407E-A947-70E740481C1C}">
                  <a14:useLocalDpi xmlns:a14="http://schemas.microsoft.com/office/drawing/2010/main" val="0"/>
                </a:ext>
              </a:extLst>
            </a:blip>
            <a:srcRect r="8395"/>
            <a:stretch/>
          </p:blipFill>
          <p:spPr bwMode="auto">
            <a:xfrm>
              <a:off x="11044238" y="1949451"/>
              <a:ext cx="761999" cy="650876"/>
            </a:xfrm>
            <a:prstGeom prst="rect">
              <a:avLst/>
            </a:prstGeom>
            <a:noFill/>
            <a:ln>
              <a:noFill/>
            </a:ln>
            <a:extLst>
              <a:ext uri="{53640926-AAD7-44D8-BBD7-CCE9431645EC}">
                <a14:shadowObscured xmlns:a14="http://schemas.microsoft.com/office/drawing/2010/main"/>
              </a:ext>
            </a:extLst>
          </p:spPr>
        </p:pic>
        <p:grpSp>
          <p:nvGrpSpPr>
            <p:cNvPr id="7" name="Group 6"/>
            <p:cNvGrpSpPr/>
            <p:nvPr/>
          </p:nvGrpSpPr>
          <p:grpSpPr>
            <a:xfrm>
              <a:off x="7481924" y="1948016"/>
              <a:ext cx="4530958" cy="797339"/>
              <a:chOff x="1261273" y="-1603886"/>
              <a:chExt cx="4206329" cy="1120048"/>
            </a:xfrm>
          </p:grpSpPr>
          <p:sp>
            <p:nvSpPr>
              <p:cNvPr id="8" name="Rectangle 7"/>
              <p:cNvSpPr/>
              <p:nvPr/>
            </p:nvSpPr>
            <p:spPr>
              <a:xfrm>
                <a:off x="1261273" y="-160388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طريقة الكلمة الوتد </a:t>
                </a:r>
                <a:r>
                  <a:rPr lang="en-US" sz="28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pegword</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flipH="1">
                <a:off x="5083922" y="-993447"/>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0" name="Group 9"/>
          <p:cNvGrpSpPr/>
          <p:nvPr/>
        </p:nvGrpSpPr>
        <p:grpSpPr>
          <a:xfrm>
            <a:off x="8293919" y="1639834"/>
            <a:ext cx="2947339" cy="3832498"/>
            <a:chOff x="8293919" y="1639834"/>
            <a:chExt cx="2947339" cy="3832498"/>
          </a:xfrm>
        </p:grpSpPr>
        <p:pic>
          <p:nvPicPr>
            <p:cNvPr id="11" name="Picture 10"/>
            <p:cNvPicPr>
              <a:picLocks noChangeAspect="1"/>
            </p:cNvPicPr>
            <p:nvPr/>
          </p:nvPicPr>
          <p:blipFill>
            <a:blip r:embed="rId6"/>
            <a:stretch>
              <a:fillRect/>
            </a:stretch>
          </p:blipFill>
          <p:spPr>
            <a:xfrm>
              <a:off x="8336783" y="1639834"/>
              <a:ext cx="2904475" cy="3832498"/>
            </a:xfrm>
            <a:prstGeom prst="rect">
              <a:avLst/>
            </a:prstGeom>
          </p:spPr>
        </p:pic>
        <p:sp>
          <p:nvSpPr>
            <p:cNvPr id="12" name="Rectangle 11"/>
            <p:cNvSpPr/>
            <p:nvPr/>
          </p:nvSpPr>
          <p:spPr>
            <a:xfrm>
              <a:off x="8293919" y="1758120"/>
              <a:ext cx="2464567"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في هذه الطريقة عليك تعلم سلسلة من الكلمات والتي تخدم كأوتاد «أزرار تستطيع الذاكرة التعلق بها وإن إحدى الخطط الشائعة هي ترتيب الكلمات سجعا مع الأرقام</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3" name="Group 12"/>
          <p:cNvGrpSpPr/>
          <p:nvPr/>
        </p:nvGrpSpPr>
        <p:grpSpPr>
          <a:xfrm>
            <a:off x="4897826" y="1639834"/>
            <a:ext cx="2960307" cy="3832498"/>
            <a:chOff x="4897826" y="1639834"/>
            <a:chExt cx="2960307" cy="3832498"/>
          </a:xfrm>
        </p:grpSpPr>
        <p:pic>
          <p:nvPicPr>
            <p:cNvPr id="14" name="Picture 13"/>
            <p:cNvPicPr>
              <a:picLocks noChangeAspect="1"/>
            </p:cNvPicPr>
            <p:nvPr/>
          </p:nvPicPr>
          <p:blipFill>
            <a:blip r:embed="rId7"/>
            <a:stretch>
              <a:fillRect/>
            </a:stretch>
          </p:blipFill>
          <p:spPr>
            <a:xfrm>
              <a:off x="4953658" y="1639834"/>
              <a:ext cx="2904475" cy="3832498"/>
            </a:xfrm>
            <a:prstGeom prst="rect">
              <a:avLst/>
            </a:prstGeom>
          </p:spPr>
        </p:pic>
        <p:sp>
          <p:nvSpPr>
            <p:cNvPr id="15" name="Rectangle 14"/>
            <p:cNvSpPr/>
            <p:nvPr/>
          </p:nvSpPr>
          <p:spPr>
            <a:xfrm>
              <a:off x="4897826" y="1876196"/>
              <a:ext cx="2429398" cy="3416320"/>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الحبل الكلمات سهلة التذكر</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two</a:t>
              </a:r>
              <a:r>
                <a:rPr lang="en-US" sz="2400" dirty="0">
                  <a:latin typeface="Sakkal Majalla" panose="02000000000000000000" pitchFamily="2" charset="-78"/>
                  <a:ea typeface="Calibri" panose="020F0502020204030204" pitchFamily="34" charset="0"/>
                  <a:cs typeface="Sakkal Majalla" panose="02000000000000000000" pitchFamily="2" charset="-78"/>
                  <a:sym typeface="Symbol" panose="05050102010706020507" pitchFamily="18" charset="2"/>
                </a:rPr>
                <a:t></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shoe</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One</a:t>
              </a:r>
              <a:r>
                <a:rPr lang="en-US" sz="2400" dirty="0">
                  <a:latin typeface="Sakkal Majalla" panose="02000000000000000000" pitchFamily="2" charset="-78"/>
                  <a:ea typeface="Calibri" panose="020F0502020204030204" pitchFamily="34" charset="0"/>
                  <a:cs typeface="Sakkal Majalla" panose="02000000000000000000" pitchFamily="2" charset="-78"/>
                  <a:sym typeface="Symbol" panose="05050102010706020507" pitchFamily="18" charset="2"/>
                </a:rPr>
                <a:t></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gun</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four </a:t>
              </a:r>
              <a:r>
                <a:rPr lang="en-US" sz="2400" dirty="0">
                  <a:latin typeface="Sakkal Majalla" panose="02000000000000000000" pitchFamily="2" charset="-78"/>
                  <a:ea typeface="Calibri" panose="020F0502020204030204" pitchFamily="34" charset="0"/>
                  <a:cs typeface="Sakkal Majalla" panose="02000000000000000000" pitchFamily="2" charset="-78"/>
                  <a:sym typeface="Symbol" panose="05050102010706020507" pitchFamily="18" charset="2"/>
                </a:rPr>
                <a:t></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door</a:t>
              </a:r>
              <a:r>
                <a:rPr lang="en-US" sz="2400" dirty="0">
                  <a:latin typeface="Sakkal Majalla" panose="02000000000000000000" pitchFamily="2" charset="-78"/>
                  <a:ea typeface="Calibri" panose="020F0502020204030204" pitchFamily="34" charset="0"/>
                  <a:cs typeface="Sakkal Majalla" panose="02000000000000000000" pitchFamily="2" charset="-78"/>
                  <a:sym typeface="Symbol" panose="05050102010706020507" pitchFamily="18" charset="2"/>
                </a:rPr>
                <a:t></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Three</a:t>
              </a:r>
              <a:r>
                <a:rPr lang="en-US" sz="2400" dirty="0">
                  <a:latin typeface="Sakkal Majalla" panose="02000000000000000000" pitchFamily="2" charset="-78"/>
                  <a:ea typeface="Calibri" panose="020F0502020204030204" pitchFamily="34" charset="0"/>
                  <a:cs typeface="Sakkal Majalla" panose="02000000000000000000" pitchFamily="2" charset="-78"/>
                  <a:sym typeface="Symbol" panose="05050102010706020507" pitchFamily="18" charset="2"/>
                </a:rPr>
                <a:t></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Tree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ولتعلم قائمة البقالة هنا ممكن جعل أولاً البندقية تنطلق على الخبز وعلبة الحليب تجلس على حذاء ضخم وهكذا </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6" name="Group 15"/>
          <p:cNvGrpSpPr/>
          <p:nvPr/>
        </p:nvGrpSpPr>
        <p:grpSpPr>
          <a:xfrm>
            <a:off x="1396201" y="1639834"/>
            <a:ext cx="2904475" cy="3832498"/>
            <a:chOff x="1396201" y="1639834"/>
            <a:chExt cx="2904475" cy="3832498"/>
          </a:xfrm>
        </p:grpSpPr>
        <p:pic>
          <p:nvPicPr>
            <p:cNvPr id="17" name="Picture 16"/>
            <p:cNvPicPr>
              <a:picLocks noChangeAspect="1"/>
            </p:cNvPicPr>
            <p:nvPr/>
          </p:nvPicPr>
          <p:blipFill>
            <a:blip r:embed="rId8"/>
            <a:stretch>
              <a:fillRect/>
            </a:stretch>
          </p:blipFill>
          <p:spPr>
            <a:xfrm>
              <a:off x="1396201" y="1639834"/>
              <a:ext cx="2904475" cy="3832498"/>
            </a:xfrm>
            <a:prstGeom prst="rect">
              <a:avLst/>
            </a:prstGeom>
          </p:spPr>
        </p:pic>
        <p:sp>
          <p:nvSpPr>
            <p:cNvPr id="18" name="Rectangle 17"/>
            <p:cNvSpPr/>
            <p:nvPr/>
          </p:nvSpPr>
          <p:spPr>
            <a:xfrm>
              <a:off x="1401349" y="1876196"/>
              <a:ext cx="2370551" cy="3416320"/>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لتذكر القائمة نستطيع بسرعة تذكر الكلمات الوتد المرافقة لكل رقم، وهذه الكلمة تخدم استعادة للمادة المطلوبة من القائمة وهذه الطريقة تسمح برموز أكثر مرونة للمعلومات من طريقة </a:t>
              </a:r>
              <a:r>
                <a:rPr lang="en-US" sz="2400" b="1" dirty="0">
                  <a:solidFill>
                    <a:srgbClr val="002060"/>
                  </a:solidFill>
                  <a:latin typeface="Sakkal Majalla" panose="02000000000000000000" pitchFamily="2" charset="-78"/>
                  <a:cs typeface="Sakkal Majalla" panose="02000000000000000000" pitchFamily="2" charset="-78"/>
                </a:rPr>
                <a:t>LOCI</a:t>
              </a:r>
              <a:endParaRPr lang="en-ZA"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377473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Lef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trips(down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1081124" y="161582"/>
            <a:ext cx="4530958" cy="797339"/>
            <a:chOff x="7481924" y="1948016"/>
            <a:chExt cx="4530958" cy="797339"/>
          </a:xfrm>
        </p:grpSpPr>
        <p:pic>
          <p:nvPicPr>
            <p:cNvPr id="6" name="Picture 5" descr="C:\Users\ze\Pictures\التحصيل\12-–-عليك-تدريب-دماغك-بانتظام.jpg"/>
            <p:cNvPicPr/>
            <p:nvPr/>
          </p:nvPicPr>
          <p:blipFill rotWithShape="1">
            <a:blip r:embed="rId5" cstate="print">
              <a:clrChange>
                <a:clrFrom>
                  <a:srgbClr val="F1F1F1"/>
                </a:clrFrom>
                <a:clrTo>
                  <a:srgbClr val="F1F1F1">
                    <a:alpha val="0"/>
                  </a:srgbClr>
                </a:clrTo>
              </a:clrChange>
              <a:extLst>
                <a:ext uri="{28A0092B-C50C-407E-A947-70E740481C1C}">
                  <a14:useLocalDpi xmlns:a14="http://schemas.microsoft.com/office/drawing/2010/main" val="0"/>
                </a:ext>
              </a:extLst>
            </a:blip>
            <a:srcRect r="8395"/>
            <a:stretch/>
          </p:blipFill>
          <p:spPr bwMode="auto">
            <a:xfrm>
              <a:off x="11044238" y="1949451"/>
              <a:ext cx="761999" cy="650876"/>
            </a:xfrm>
            <a:prstGeom prst="rect">
              <a:avLst/>
            </a:prstGeom>
            <a:noFill/>
            <a:ln>
              <a:noFill/>
            </a:ln>
            <a:extLst>
              <a:ext uri="{53640926-AAD7-44D8-BBD7-CCE9431645EC}">
                <a14:shadowObscured xmlns:a14="http://schemas.microsoft.com/office/drawing/2010/main"/>
              </a:ext>
            </a:extLst>
          </p:spPr>
        </p:pic>
        <p:grpSp>
          <p:nvGrpSpPr>
            <p:cNvPr id="7" name="Group 6"/>
            <p:cNvGrpSpPr/>
            <p:nvPr/>
          </p:nvGrpSpPr>
          <p:grpSpPr>
            <a:xfrm>
              <a:off x="7481924" y="1948016"/>
              <a:ext cx="4530958" cy="797339"/>
              <a:chOff x="1261273" y="-1603886"/>
              <a:chExt cx="4206329" cy="1120048"/>
            </a:xfrm>
          </p:grpSpPr>
          <p:sp>
            <p:nvSpPr>
              <p:cNvPr id="8" name="Rectangle 7"/>
              <p:cNvSpPr/>
              <p:nvPr/>
            </p:nvSpPr>
            <p:spPr>
              <a:xfrm>
                <a:off x="1261273" y="-160388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طريقة</a:t>
                </a:r>
                <a:r>
                  <a:rPr lang="en-US"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Pq4R</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flipH="1">
                <a:off x="5083922" y="-993447"/>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0" name="Group 9"/>
          <p:cNvGrpSpPr/>
          <p:nvPr/>
        </p:nvGrpSpPr>
        <p:grpSpPr>
          <a:xfrm>
            <a:off x="4003247" y="879873"/>
            <a:ext cx="2391088" cy="1973586"/>
            <a:chOff x="5523986" y="995075"/>
            <a:chExt cx="2391088" cy="1973586"/>
          </a:xfrm>
        </p:grpSpPr>
        <p:sp>
          <p:nvSpPr>
            <p:cNvPr id="11" name="Shape">
              <a:extLst>
                <a:ext uri="{FF2B5EF4-FFF2-40B4-BE49-F238E27FC236}">
                  <a16:creationId xmlns:a16="http://schemas.microsoft.com/office/drawing/2014/main" id="{9A381AE7-312C-4E66-A374-136688C25385}"/>
                </a:ext>
              </a:extLst>
            </p:cNvPr>
            <p:cNvSpPr/>
            <p:nvPr/>
          </p:nvSpPr>
          <p:spPr>
            <a:xfrm>
              <a:off x="5700822" y="995075"/>
              <a:ext cx="2214252" cy="1973586"/>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C13018"/>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12" name="Rectangle 11"/>
            <p:cNvSpPr/>
            <p:nvPr/>
          </p:nvSpPr>
          <p:spPr>
            <a:xfrm rot="1801553">
              <a:off x="5523986" y="1658946"/>
              <a:ext cx="2109219"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استعراض</a:t>
              </a:r>
            </a:p>
          </p:txBody>
        </p:sp>
      </p:grpSp>
      <p:grpSp>
        <p:nvGrpSpPr>
          <p:cNvPr id="13" name="Group 12"/>
          <p:cNvGrpSpPr/>
          <p:nvPr/>
        </p:nvGrpSpPr>
        <p:grpSpPr>
          <a:xfrm>
            <a:off x="5131517" y="2154067"/>
            <a:ext cx="1897566" cy="2204041"/>
            <a:chOff x="6652256" y="2269269"/>
            <a:chExt cx="1897566" cy="2204041"/>
          </a:xfrm>
        </p:grpSpPr>
        <p:sp>
          <p:nvSpPr>
            <p:cNvPr id="14" name="Shape">
              <a:extLst>
                <a:ext uri="{FF2B5EF4-FFF2-40B4-BE49-F238E27FC236}">
                  <a16:creationId xmlns:a16="http://schemas.microsoft.com/office/drawing/2014/main" id="{A3A9EBCF-986B-4724-A65A-6E0B22A59913}"/>
                </a:ext>
              </a:extLst>
            </p:cNvPr>
            <p:cNvSpPr/>
            <p:nvPr/>
          </p:nvSpPr>
          <p:spPr>
            <a:xfrm>
              <a:off x="6652256" y="2269269"/>
              <a:ext cx="1897566" cy="2204041"/>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7931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5" name="Rectangle 14"/>
            <p:cNvSpPr/>
            <p:nvPr/>
          </p:nvSpPr>
          <p:spPr>
            <a:xfrm rot="4751405">
              <a:off x="6965860" y="3029582"/>
              <a:ext cx="1807573"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صياغة الأسئلة</a:t>
              </a:r>
            </a:p>
          </p:txBody>
        </p:sp>
      </p:grpSp>
      <p:grpSp>
        <p:nvGrpSpPr>
          <p:cNvPr id="16" name="Group 15"/>
          <p:cNvGrpSpPr/>
          <p:nvPr/>
        </p:nvGrpSpPr>
        <p:grpSpPr>
          <a:xfrm>
            <a:off x="4983555" y="3782202"/>
            <a:ext cx="2220606" cy="2292134"/>
            <a:chOff x="6504294" y="3897404"/>
            <a:chExt cx="2220606" cy="2292134"/>
          </a:xfrm>
        </p:grpSpPr>
        <p:sp>
          <p:nvSpPr>
            <p:cNvPr id="17" name="Shape">
              <a:extLst>
                <a:ext uri="{FF2B5EF4-FFF2-40B4-BE49-F238E27FC236}">
                  <a16:creationId xmlns:a16="http://schemas.microsoft.com/office/drawing/2014/main" id="{04EA0081-17A9-489A-80E5-3D5669FE8A1A}"/>
                </a:ext>
              </a:extLst>
            </p:cNvPr>
            <p:cNvSpPr/>
            <p:nvPr/>
          </p:nvSpPr>
          <p:spPr>
            <a:xfrm>
              <a:off x="6695504" y="3897404"/>
              <a:ext cx="2029396" cy="2292134"/>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FFCC4C"/>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8" name="Rectangle 17"/>
            <p:cNvSpPr/>
            <p:nvPr/>
          </p:nvSpPr>
          <p:spPr>
            <a:xfrm rot="18914898">
              <a:off x="6504294" y="4828003"/>
              <a:ext cx="2109219" cy="461665"/>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القراءة</a:t>
              </a:r>
            </a:p>
          </p:txBody>
        </p:sp>
      </p:grpSp>
      <p:grpSp>
        <p:nvGrpSpPr>
          <p:cNvPr id="19" name="Group 18"/>
          <p:cNvGrpSpPr/>
          <p:nvPr/>
        </p:nvGrpSpPr>
        <p:grpSpPr>
          <a:xfrm>
            <a:off x="3243063" y="4645824"/>
            <a:ext cx="2255880" cy="1957437"/>
            <a:chOff x="4763802" y="4761026"/>
            <a:chExt cx="2255880" cy="1957437"/>
          </a:xfrm>
        </p:grpSpPr>
        <p:sp>
          <p:nvSpPr>
            <p:cNvPr id="20" name="Shape">
              <a:extLst>
                <a:ext uri="{FF2B5EF4-FFF2-40B4-BE49-F238E27FC236}">
                  <a16:creationId xmlns:a16="http://schemas.microsoft.com/office/drawing/2014/main" id="{2EE1722D-10AF-4014-8C55-C957AD7A2E55}"/>
                </a:ext>
              </a:extLst>
            </p:cNvPr>
            <p:cNvSpPr/>
            <p:nvPr/>
          </p:nvSpPr>
          <p:spPr>
            <a:xfrm>
              <a:off x="4763802" y="4761026"/>
              <a:ext cx="2247406" cy="1957437"/>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chemeClr val="accent6"/>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21" name="Rectangle 20"/>
            <p:cNvSpPr/>
            <p:nvPr/>
          </p:nvSpPr>
          <p:spPr>
            <a:xfrm rot="242417">
              <a:off x="5093631" y="5674951"/>
              <a:ext cx="1926051"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التفكر</a:t>
              </a:r>
            </a:p>
          </p:txBody>
        </p:sp>
      </p:grpSp>
      <p:grpSp>
        <p:nvGrpSpPr>
          <p:cNvPr id="22" name="Group 21"/>
          <p:cNvGrpSpPr/>
          <p:nvPr/>
        </p:nvGrpSpPr>
        <p:grpSpPr>
          <a:xfrm>
            <a:off x="1815910" y="4069452"/>
            <a:ext cx="2230109" cy="2241127"/>
            <a:chOff x="3336649" y="4184654"/>
            <a:chExt cx="2230109" cy="2241127"/>
          </a:xfrm>
        </p:grpSpPr>
        <p:sp>
          <p:nvSpPr>
            <p:cNvPr id="23" name="Shape">
              <a:extLst>
                <a:ext uri="{FF2B5EF4-FFF2-40B4-BE49-F238E27FC236}">
                  <a16:creationId xmlns:a16="http://schemas.microsoft.com/office/drawing/2014/main" id="{EDB95D6A-2C62-4411-91B3-A5D5D926B59E}"/>
                </a:ext>
              </a:extLst>
            </p:cNvPr>
            <p:cNvSpPr/>
            <p:nvPr/>
          </p:nvSpPr>
          <p:spPr>
            <a:xfrm>
              <a:off x="3336649" y="4463714"/>
              <a:ext cx="2230109" cy="1962067"/>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4CC1E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24" name="Rectangle 23"/>
            <p:cNvSpPr/>
            <p:nvPr/>
          </p:nvSpPr>
          <p:spPr>
            <a:xfrm rot="3504865">
              <a:off x="3275298" y="5008431"/>
              <a:ext cx="2109219"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التسميع</a:t>
              </a:r>
            </a:p>
          </p:txBody>
        </p:sp>
      </p:grpSp>
      <p:grpSp>
        <p:nvGrpSpPr>
          <p:cNvPr id="25" name="Group 24"/>
          <p:cNvGrpSpPr/>
          <p:nvPr/>
        </p:nvGrpSpPr>
        <p:grpSpPr>
          <a:xfrm>
            <a:off x="1311361" y="2196540"/>
            <a:ext cx="2028658" cy="2378400"/>
            <a:chOff x="2832100" y="2311742"/>
            <a:chExt cx="2028658" cy="2378400"/>
          </a:xfrm>
        </p:grpSpPr>
        <p:sp>
          <p:nvSpPr>
            <p:cNvPr id="26" name="Shape">
              <a:extLst>
                <a:ext uri="{FF2B5EF4-FFF2-40B4-BE49-F238E27FC236}">
                  <a16:creationId xmlns:a16="http://schemas.microsoft.com/office/drawing/2014/main" id="{AF3ECD98-AC6A-400D-802B-E41F7F1B227F}"/>
                </a:ext>
              </a:extLst>
            </p:cNvPr>
            <p:cNvSpPr/>
            <p:nvPr/>
          </p:nvSpPr>
          <p:spPr>
            <a:xfrm>
              <a:off x="2832100" y="2311742"/>
              <a:ext cx="2028658" cy="2172358"/>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3A5C84"/>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7" name="Rectangle 26"/>
            <p:cNvSpPr/>
            <p:nvPr/>
          </p:nvSpPr>
          <p:spPr>
            <a:xfrm rot="17469720">
              <a:off x="2689783" y="3404700"/>
              <a:ext cx="2109219"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المراجعة</a:t>
              </a:r>
            </a:p>
          </p:txBody>
        </p:sp>
      </p:grpSp>
      <p:grpSp>
        <p:nvGrpSpPr>
          <p:cNvPr id="28" name="Group 27"/>
          <p:cNvGrpSpPr/>
          <p:nvPr/>
        </p:nvGrpSpPr>
        <p:grpSpPr>
          <a:xfrm>
            <a:off x="2247421" y="1191343"/>
            <a:ext cx="2109219" cy="2159051"/>
            <a:chOff x="3768160" y="1306545"/>
            <a:chExt cx="2109219" cy="2159051"/>
          </a:xfrm>
        </p:grpSpPr>
        <p:sp>
          <p:nvSpPr>
            <p:cNvPr id="29" name="Shape">
              <a:extLst>
                <a:ext uri="{FF2B5EF4-FFF2-40B4-BE49-F238E27FC236}">
                  <a16:creationId xmlns:a16="http://schemas.microsoft.com/office/drawing/2014/main" id="{F2C9AFBC-9426-4EC9-85ED-DFE0AD3EF6D2}"/>
                </a:ext>
              </a:extLst>
            </p:cNvPr>
            <p:cNvSpPr/>
            <p:nvPr/>
          </p:nvSpPr>
          <p:spPr>
            <a:xfrm>
              <a:off x="3783534" y="1306545"/>
              <a:ext cx="2072976" cy="2159051"/>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063951"/>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30" name="Rectangle 29"/>
            <p:cNvSpPr/>
            <p:nvPr/>
          </p:nvSpPr>
          <p:spPr>
            <a:xfrm rot="19808722">
              <a:off x="3768160" y="1694308"/>
              <a:ext cx="2109219" cy="830997"/>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مبدأ تكافؤ</a:t>
              </a:r>
              <a:br>
                <a:rPr lang="ar-EG" sz="2400" dirty="0">
                  <a:solidFill>
                    <a:schemeClr val="bg1"/>
                  </a:solidFill>
                  <a:latin typeface="Sakkal Majalla" panose="02000000000000000000" pitchFamily="2" charset="-78"/>
                  <a:cs typeface="Sakkal Majalla" panose="02000000000000000000" pitchFamily="2" charset="-78"/>
                </a:rPr>
              </a:br>
              <a:r>
                <a:rPr lang="ar-EG" sz="2400" dirty="0">
                  <a:solidFill>
                    <a:schemeClr val="bg1"/>
                  </a:solidFill>
                  <a:latin typeface="Sakkal Majalla" panose="02000000000000000000" pitchFamily="2" charset="-78"/>
                  <a:cs typeface="Sakkal Majalla" panose="02000000000000000000" pitchFamily="2" charset="-78"/>
                </a:rPr>
                <a:t> السلطة والمسئولية </a:t>
              </a:r>
            </a:p>
          </p:txBody>
        </p:sp>
      </p:grpSp>
      <p:sp>
        <p:nvSpPr>
          <p:cNvPr id="31" name="Circle: Hollow 19">
            <a:extLst>
              <a:ext uri="{FF2B5EF4-FFF2-40B4-BE49-F238E27FC236}">
                <a16:creationId xmlns:a16="http://schemas.microsoft.com/office/drawing/2014/main" id="{AC3291E5-CD27-45E0-B207-18F2CF19A648}"/>
              </a:ext>
            </a:extLst>
          </p:cNvPr>
          <p:cNvSpPr/>
          <p:nvPr/>
        </p:nvSpPr>
        <p:spPr>
          <a:xfrm>
            <a:off x="4371518" y="2124565"/>
            <a:ext cx="3219204" cy="3161594"/>
          </a:xfrm>
          <a:prstGeom prst="donut">
            <a:avLst>
              <a:gd name="adj" fmla="val 9402"/>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Rectangle 31"/>
          <p:cNvSpPr/>
          <p:nvPr/>
        </p:nvSpPr>
        <p:spPr>
          <a:xfrm>
            <a:off x="3259837" y="2975846"/>
            <a:ext cx="2251243" cy="1631216"/>
          </a:xfrm>
          <a:prstGeom prst="rect">
            <a:avLst/>
          </a:prstGeom>
        </p:spPr>
        <p:txBody>
          <a:bodyPr wrap="square">
            <a:spAutoFit/>
          </a:bodyPr>
          <a:lstStyle/>
          <a:p>
            <a:pPr algn="ctr">
              <a:spcAft>
                <a:spcPts val="800"/>
              </a:spcAft>
            </a:pPr>
            <a:r>
              <a:rPr lang="ar-EG" sz="20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هذه الطريقة تستعمل لتذكر مواد نصية هنا بيت القصيد- فإذا كنت مهتماً بتذكر جيد لمقطع من كتاب مدرسي فعليك بما يلي</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2" name="Picture 1"/>
          <p:cNvPicPr>
            <a:picLocks noChangeAspect="1"/>
          </p:cNvPicPr>
          <p:nvPr/>
        </p:nvPicPr>
        <p:blipFill>
          <a:blip r:embed="rId6"/>
          <a:stretch>
            <a:fillRect/>
          </a:stretch>
        </p:blipFill>
        <p:spPr>
          <a:xfrm>
            <a:off x="7704811" y="2516058"/>
            <a:ext cx="3343752" cy="2618305"/>
          </a:xfrm>
          <a:prstGeom prst="rect">
            <a:avLst/>
          </a:prstGeom>
          <a:solidFill>
            <a:srgbClr val="FFFFFF">
              <a:shade val="85000"/>
            </a:srgbClr>
          </a:solid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8465877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90"/>
                                          </p:val>
                                        </p:tav>
                                        <p:tav tm="100000">
                                          <p:val>
                                            <p:fltVal val="0"/>
                                          </p:val>
                                        </p:tav>
                                      </p:tavLst>
                                    </p:anim>
                                    <p:animEffect transition="in" filter="fade">
                                      <p:cBhvr>
                                        <p:cTn id="46" dur="1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style.rotation</p:attrName>
                                        </p:attrNameLst>
                                      </p:cBhvr>
                                      <p:tavLst>
                                        <p:tav tm="0">
                                          <p:val>
                                            <p:fltVal val="90"/>
                                          </p:val>
                                        </p:tav>
                                        <p:tav tm="100000">
                                          <p:val>
                                            <p:fltVal val="0"/>
                                          </p:val>
                                        </p:tav>
                                      </p:tavLst>
                                    </p:anim>
                                    <p:animEffect transition="in" filter="fade">
                                      <p:cBhvr>
                                        <p:cTn id="54" dur="10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1000" fill="hold"/>
                                        <p:tgtEl>
                                          <p:spTgt spid="22"/>
                                        </p:tgtEl>
                                        <p:attrNameLst>
                                          <p:attrName>ppt_w</p:attrName>
                                        </p:attrNameLst>
                                      </p:cBhvr>
                                      <p:tavLst>
                                        <p:tav tm="0">
                                          <p:val>
                                            <p:fltVal val="0"/>
                                          </p:val>
                                        </p:tav>
                                        <p:tav tm="100000">
                                          <p:val>
                                            <p:strVal val="#ppt_w"/>
                                          </p:val>
                                        </p:tav>
                                      </p:tavLst>
                                    </p:anim>
                                    <p:anim calcmode="lin" valueType="num">
                                      <p:cBhvr>
                                        <p:cTn id="60" dur="1000" fill="hold"/>
                                        <p:tgtEl>
                                          <p:spTgt spid="22"/>
                                        </p:tgtEl>
                                        <p:attrNameLst>
                                          <p:attrName>ppt_h</p:attrName>
                                        </p:attrNameLst>
                                      </p:cBhvr>
                                      <p:tavLst>
                                        <p:tav tm="0">
                                          <p:val>
                                            <p:fltVal val="0"/>
                                          </p:val>
                                        </p:tav>
                                        <p:tav tm="100000">
                                          <p:val>
                                            <p:strVal val="#ppt_h"/>
                                          </p:val>
                                        </p:tav>
                                      </p:tavLst>
                                    </p:anim>
                                    <p:anim calcmode="lin" valueType="num">
                                      <p:cBhvr>
                                        <p:cTn id="61" dur="1000" fill="hold"/>
                                        <p:tgtEl>
                                          <p:spTgt spid="22"/>
                                        </p:tgtEl>
                                        <p:attrNameLst>
                                          <p:attrName>style.rotation</p:attrName>
                                        </p:attrNameLst>
                                      </p:cBhvr>
                                      <p:tavLst>
                                        <p:tav tm="0">
                                          <p:val>
                                            <p:fltVal val="90"/>
                                          </p:val>
                                        </p:tav>
                                        <p:tav tm="100000">
                                          <p:val>
                                            <p:fltVal val="0"/>
                                          </p:val>
                                        </p:tav>
                                      </p:tavLst>
                                    </p:anim>
                                    <p:animEffect transition="in" filter="fade">
                                      <p:cBhvr>
                                        <p:cTn id="62" dur="10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ntr" presetSubtype="0" fill="hold" nodeType="click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1000" fill="hold"/>
                                        <p:tgtEl>
                                          <p:spTgt spid="28"/>
                                        </p:tgtEl>
                                        <p:attrNameLst>
                                          <p:attrName>ppt_w</p:attrName>
                                        </p:attrNameLst>
                                      </p:cBhvr>
                                      <p:tavLst>
                                        <p:tav tm="0">
                                          <p:val>
                                            <p:fltVal val="0"/>
                                          </p:val>
                                        </p:tav>
                                        <p:tav tm="100000">
                                          <p:val>
                                            <p:strVal val="#ppt_w"/>
                                          </p:val>
                                        </p:tav>
                                      </p:tavLst>
                                    </p:anim>
                                    <p:anim calcmode="lin" valueType="num">
                                      <p:cBhvr>
                                        <p:cTn id="76" dur="1000" fill="hold"/>
                                        <p:tgtEl>
                                          <p:spTgt spid="28"/>
                                        </p:tgtEl>
                                        <p:attrNameLst>
                                          <p:attrName>ppt_h</p:attrName>
                                        </p:attrNameLst>
                                      </p:cBhvr>
                                      <p:tavLst>
                                        <p:tav tm="0">
                                          <p:val>
                                            <p:fltVal val="0"/>
                                          </p:val>
                                        </p:tav>
                                        <p:tav tm="100000">
                                          <p:val>
                                            <p:strVal val="#ppt_h"/>
                                          </p:val>
                                        </p:tav>
                                      </p:tavLst>
                                    </p:anim>
                                    <p:anim calcmode="lin" valueType="num">
                                      <p:cBhvr>
                                        <p:cTn id="77" dur="1000" fill="hold"/>
                                        <p:tgtEl>
                                          <p:spTgt spid="28"/>
                                        </p:tgtEl>
                                        <p:attrNameLst>
                                          <p:attrName>style.rotation</p:attrName>
                                        </p:attrNameLst>
                                      </p:cBhvr>
                                      <p:tavLst>
                                        <p:tav tm="0">
                                          <p:val>
                                            <p:fltVal val="90"/>
                                          </p:val>
                                        </p:tav>
                                        <p:tav tm="100000">
                                          <p:val>
                                            <p:fltVal val="0"/>
                                          </p:val>
                                        </p:tav>
                                      </p:tavLst>
                                    </p:anim>
                                    <p:animEffect transition="in" filter="fade">
                                      <p:cBhvr>
                                        <p:cTn id="7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2100264" y="249701"/>
            <a:ext cx="3803764" cy="821862"/>
            <a:chOff x="0" y="0"/>
            <a:chExt cx="2393961" cy="620395"/>
          </a:xfrm>
        </p:grpSpPr>
        <p:pic>
          <p:nvPicPr>
            <p:cNvPr id="6" name="Picture 5"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7" name="Rectangle 6"/>
            <p:cNvSpPr/>
            <p:nvPr/>
          </p:nvSpPr>
          <p:spPr>
            <a:xfrm>
              <a:off x="40753" y="171620"/>
              <a:ext cx="1899826" cy="409758"/>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لماذا ينسى الناس؟</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931587" y="161322"/>
              <a:ext cx="462374" cy="459073"/>
            </a:xfrm>
            <a:prstGeom prst="rect">
              <a:avLst/>
            </a:prstGeom>
          </p:spPr>
          <p:txBody>
            <a:bodyPr wrap="square" numCol="1">
              <a:noAutofit/>
            </a:bodyPr>
            <a:lstStyle/>
            <a:p>
              <a:pPr algn="ctr">
                <a:lnSpc>
                  <a:spcPct val="107000"/>
                </a:lnSpc>
                <a:tabLst>
                  <a:tab pos="2637155" algn="ctr"/>
                  <a:tab pos="5274310" algn="r"/>
                </a:tabLst>
              </a:pPr>
              <a:r>
                <a:rPr lang="ar-EG" sz="20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خامساً</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descr="C:\Users\ze\Pictures\التحصيل\f3c07b8e-ad5e-47c0-9547-740bf0130b3d.jpg"/>
          <p:cNvPicPr/>
          <p:nvPr/>
        </p:nvPicPr>
        <p:blipFill rotWithShape="1">
          <a:blip r:embed="rId6" cstate="print">
            <a:clrChange>
              <a:clrFrom>
                <a:srgbClr val="E2E2E2"/>
              </a:clrFrom>
              <a:clrTo>
                <a:srgbClr val="E2E2E2">
                  <a:alpha val="0"/>
                </a:srgbClr>
              </a:clrTo>
            </a:clrChange>
            <a:extLst>
              <a:ext uri="{28A0092B-C50C-407E-A947-70E740481C1C}">
                <a14:useLocalDpi xmlns:a14="http://schemas.microsoft.com/office/drawing/2010/main" val="0"/>
              </a:ext>
            </a:extLst>
          </a:blip>
          <a:srcRect l="18381" r="16224" b="707"/>
          <a:stretch/>
        </p:blipFill>
        <p:spPr bwMode="auto">
          <a:xfrm>
            <a:off x="9470608" y="1314450"/>
            <a:ext cx="2486026" cy="2428874"/>
          </a:xfrm>
          <a:prstGeom prst="rect">
            <a:avLst/>
          </a:prstGeom>
          <a:noFill/>
          <a:ln>
            <a:noFill/>
          </a:ln>
        </p:spPr>
      </p:pic>
      <p:sp>
        <p:nvSpPr>
          <p:cNvPr id="2" name="Rectangle 1"/>
          <p:cNvSpPr/>
          <p:nvPr/>
        </p:nvSpPr>
        <p:spPr>
          <a:xfrm>
            <a:off x="657225" y="1541802"/>
            <a:ext cx="9113107"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يعرف النسيان بأنه فقدان المعلومات مع تقدم الزمن. والناس بشكل عام يتذكرون المعلومات بشكل أفضل بعد تعلمها مباشرة، وتقل هذه الإمكانية في التذكر كلما تقدم الوقت.. أي مع مرور الوقت تقل كمية المعلومات المستعادة</a:t>
            </a:r>
            <a:r>
              <a:rPr lang="ar-EG" sz="2400" b="1" dirty="0">
                <a:latin typeface="Calibri" panose="020F0502020204030204" pitchFamily="34" charset="0"/>
                <a:ea typeface="Calibri" panose="020F0502020204030204" pitchFamily="34" charset="0"/>
                <a:cs typeface="Sakkal Majalla" panose="02000000000000000000" pitchFamily="2" charset="-78"/>
              </a:rPr>
              <a:t>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وللنسيان وجهان:</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8623318" y="4492602"/>
            <a:ext cx="2294027" cy="2311118"/>
            <a:chOff x="8532789" y="3369407"/>
            <a:chExt cx="2294027" cy="2311118"/>
          </a:xfrm>
        </p:grpSpPr>
        <p:sp>
          <p:nvSpPr>
            <p:cNvPr id="11" name="Block Arc 10"/>
            <p:cNvSpPr/>
            <p:nvPr/>
          </p:nvSpPr>
          <p:spPr>
            <a:xfrm flipH="1" flipV="1">
              <a:off x="8532789" y="3369407"/>
              <a:ext cx="2294027" cy="2311118"/>
            </a:xfrm>
            <a:prstGeom prst="blockArc">
              <a:avLst>
                <a:gd name="adj1" fmla="val 8250344"/>
                <a:gd name="adj2" fmla="val 2535939"/>
                <a:gd name="adj3" fmla="val 12166"/>
              </a:avLst>
            </a:prstGeom>
            <a:solidFill>
              <a:srgbClr val="F5AE3B"/>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262626"/>
                </a:solidFill>
                <a:effectLst/>
                <a:uLnTx/>
                <a:uFillTx/>
                <a:latin typeface="Roboto"/>
                <a:ea typeface="+mn-ea"/>
                <a:cs typeface="+mn-cs"/>
              </a:endParaRPr>
            </a:p>
          </p:txBody>
        </p:sp>
        <p:sp>
          <p:nvSpPr>
            <p:cNvPr id="12" name="Freeform 31"/>
            <p:cNvSpPr>
              <a:spLocks/>
            </p:cNvSpPr>
            <p:nvPr/>
          </p:nvSpPr>
          <p:spPr bwMode="auto">
            <a:xfrm>
              <a:off x="9025566" y="3865971"/>
              <a:ext cx="1308472" cy="1317989"/>
            </a:xfrm>
            <a:prstGeom prst="ellipse">
              <a:avLst/>
            </a:prstGeom>
            <a:solidFill>
              <a:srgbClr val="F5AE3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3" name="Rectangle 12"/>
            <p:cNvSpPr/>
            <p:nvPr/>
          </p:nvSpPr>
          <p:spPr>
            <a:xfrm>
              <a:off x="9198591" y="4038622"/>
              <a:ext cx="1045548"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وجه مزعج</a:t>
              </a:r>
            </a:p>
          </p:txBody>
        </p:sp>
      </p:grpSp>
      <p:grpSp>
        <p:nvGrpSpPr>
          <p:cNvPr id="14" name="Group 13"/>
          <p:cNvGrpSpPr/>
          <p:nvPr/>
        </p:nvGrpSpPr>
        <p:grpSpPr>
          <a:xfrm>
            <a:off x="681235" y="3731872"/>
            <a:ext cx="6050511" cy="1015663"/>
            <a:chOff x="-614716" y="1795709"/>
            <a:chExt cx="6050511" cy="1015663"/>
          </a:xfrm>
        </p:grpSpPr>
        <p:sp>
          <p:nvSpPr>
            <p:cNvPr id="15" name="Freeform 31"/>
            <p:cNvSpPr>
              <a:spLocks/>
            </p:cNvSpPr>
            <p:nvPr/>
          </p:nvSpPr>
          <p:spPr bwMode="auto">
            <a:xfrm>
              <a:off x="5163941" y="2140519"/>
              <a:ext cx="271854" cy="268951"/>
            </a:xfrm>
            <a:prstGeom prst="ellipse">
              <a:avLst/>
            </a:prstGeom>
            <a:solidFill>
              <a:srgbClr val="F5AE3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6" name="Rectangle 15"/>
            <p:cNvSpPr/>
            <p:nvPr/>
          </p:nvSpPr>
          <p:spPr>
            <a:xfrm>
              <a:off x="-614716" y="1795709"/>
              <a:ext cx="5756658" cy="1015663"/>
            </a:xfrm>
            <a:prstGeom prst="rect">
              <a:avLst/>
            </a:prstGeom>
          </p:spPr>
          <p:txBody>
            <a:bodyPr wrap="square">
              <a:spAutoFit/>
            </a:bodyPr>
            <a:lstStyle/>
            <a:p>
              <a:pPr algn="justLow" defTabSz="914127">
                <a:lnSpc>
                  <a:spcPct val="125000"/>
                </a:lnSpc>
                <a:spcAft>
                  <a:spcPts val="1000"/>
                </a:spcAft>
              </a:pPr>
              <a:r>
                <a:rPr lang="ar-EG" sz="2400" b="1" dirty="0">
                  <a:solidFill>
                    <a:srgbClr val="002060"/>
                  </a:solidFill>
                  <a:latin typeface="Sakkal Majalla" panose="02000000000000000000" pitchFamily="2" charset="-78"/>
                  <a:cs typeface="Sakkal Majalla" panose="02000000000000000000" pitchFamily="2" charset="-78"/>
                </a:rPr>
                <a:t>عندما نفشل بتذكر بعض المعلومات أو الحقائق التي قد تكون شديدة الأهمية</a:t>
              </a:r>
            </a:p>
          </p:txBody>
        </p:sp>
      </p:grpSp>
      <p:grpSp>
        <p:nvGrpSpPr>
          <p:cNvPr id="17" name="Group 16"/>
          <p:cNvGrpSpPr/>
          <p:nvPr/>
        </p:nvGrpSpPr>
        <p:grpSpPr>
          <a:xfrm>
            <a:off x="657224" y="4859185"/>
            <a:ext cx="6065102" cy="1015663"/>
            <a:chOff x="-782550" y="3505157"/>
            <a:chExt cx="6065102" cy="1015663"/>
          </a:xfrm>
        </p:grpSpPr>
        <p:sp>
          <p:nvSpPr>
            <p:cNvPr id="18" name="Freeform 31"/>
            <p:cNvSpPr>
              <a:spLocks/>
            </p:cNvSpPr>
            <p:nvPr/>
          </p:nvSpPr>
          <p:spPr bwMode="auto">
            <a:xfrm>
              <a:off x="5020118" y="3749426"/>
              <a:ext cx="262434" cy="289196"/>
            </a:xfrm>
            <a:prstGeom prst="ellipse">
              <a:avLst/>
            </a:prstGeom>
            <a:solidFill>
              <a:srgbClr val="A9C37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9" name="Rectangle 18"/>
            <p:cNvSpPr/>
            <p:nvPr/>
          </p:nvSpPr>
          <p:spPr>
            <a:xfrm>
              <a:off x="-782550" y="3505157"/>
              <a:ext cx="5802667" cy="1015663"/>
            </a:xfrm>
            <a:prstGeom prst="rect">
              <a:avLst/>
            </a:prstGeom>
          </p:spPr>
          <p:txBody>
            <a:bodyPr wrap="square">
              <a:spAutoFit/>
            </a:bodyPr>
            <a:lstStyle/>
            <a:p>
              <a:pPr algn="justLow" defTabSz="914127">
                <a:lnSpc>
                  <a:spcPct val="125000"/>
                </a:lnSpc>
                <a:spcAft>
                  <a:spcPts val="1000"/>
                </a:spcAft>
              </a:pPr>
              <a:r>
                <a:rPr lang="ar-EG" sz="2400" b="1" dirty="0">
                  <a:solidFill>
                    <a:srgbClr val="002060"/>
                  </a:solidFill>
                  <a:latin typeface="Sakkal Majalla" panose="02000000000000000000" pitchFamily="2" charset="-78"/>
                  <a:cs typeface="Sakkal Majalla" panose="02000000000000000000" pitchFamily="2" charset="-78"/>
                </a:rPr>
                <a:t>لأننا دوماً بحاجة لتجديد وتحديث </a:t>
              </a:r>
              <a:r>
                <a:rPr lang="ar-EG" sz="2400" b="1" dirty="0" err="1">
                  <a:solidFill>
                    <a:srgbClr val="002060"/>
                  </a:solidFill>
                  <a:latin typeface="Sakkal Majalla" panose="02000000000000000000" pitchFamily="2" charset="-78"/>
                  <a:cs typeface="Sakkal Majalla" panose="02000000000000000000" pitchFamily="2" charset="-78"/>
                </a:rPr>
                <a:t>ذواكرنا</a:t>
              </a:r>
              <a:r>
                <a:rPr lang="ar-EG" sz="2400" b="1" dirty="0">
                  <a:solidFill>
                    <a:srgbClr val="002060"/>
                  </a:solidFill>
                  <a:latin typeface="Sakkal Majalla" panose="02000000000000000000" pitchFamily="2" charset="-78"/>
                  <a:cs typeface="Sakkal Majalla" panose="02000000000000000000" pitchFamily="2" charset="-78"/>
                </a:rPr>
                <a:t>، فعلينا نسيان رقم هاتف قديم استبداله صاحبه برقم جديد</a:t>
              </a:r>
            </a:p>
          </p:txBody>
        </p:sp>
      </p:grpSp>
      <p:grpSp>
        <p:nvGrpSpPr>
          <p:cNvPr id="20" name="Group 19"/>
          <p:cNvGrpSpPr/>
          <p:nvPr/>
        </p:nvGrpSpPr>
        <p:grpSpPr>
          <a:xfrm>
            <a:off x="7132582" y="3125636"/>
            <a:ext cx="2294027" cy="2311118"/>
            <a:chOff x="7042053" y="2002441"/>
            <a:chExt cx="2294027" cy="2311118"/>
          </a:xfrm>
        </p:grpSpPr>
        <p:grpSp>
          <p:nvGrpSpPr>
            <p:cNvPr id="21" name="Group 20"/>
            <p:cNvGrpSpPr/>
            <p:nvPr/>
          </p:nvGrpSpPr>
          <p:grpSpPr>
            <a:xfrm>
              <a:off x="7042053" y="2002441"/>
              <a:ext cx="2294027" cy="2311118"/>
              <a:chOff x="5699919" y="1562656"/>
              <a:chExt cx="1917700" cy="1917700"/>
            </a:xfrm>
          </p:grpSpPr>
          <p:sp>
            <p:nvSpPr>
              <p:cNvPr id="23" name="Block Arc 22"/>
              <p:cNvSpPr/>
              <p:nvPr/>
            </p:nvSpPr>
            <p:spPr>
              <a:xfrm flipH="1">
                <a:off x="5699919" y="1562656"/>
                <a:ext cx="1917700" cy="1917700"/>
              </a:xfrm>
              <a:prstGeom prst="blockArc">
                <a:avLst>
                  <a:gd name="adj1" fmla="val 8250344"/>
                  <a:gd name="adj2" fmla="val 2535939"/>
                  <a:gd name="adj3" fmla="val 12166"/>
                </a:avLst>
              </a:prstGeom>
              <a:solidFill>
                <a:srgbClr val="A9C37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262626"/>
                  </a:solidFill>
                  <a:effectLst/>
                  <a:uLnTx/>
                  <a:uFillTx/>
                  <a:latin typeface="Roboto"/>
                  <a:ea typeface="+mn-ea"/>
                  <a:cs typeface="+mn-cs"/>
                </a:endParaRPr>
              </a:p>
            </p:txBody>
          </p:sp>
          <p:sp>
            <p:nvSpPr>
              <p:cNvPr id="24" name="Freeform 31"/>
              <p:cNvSpPr>
                <a:spLocks/>
              </p:cNvSpPr>
              <p:nvPr/>
            </p:nvSpPr>
            <p:spPr bwMode="auto">
              <a:xfrm>
                <a:off x="6111858" y="1974691"/>
                <a:ext cx="1093822" cy="1093630"/>
              </a:xfrm>
              <a:prstGeom prst="ellipse">
                <a:avLst/>
              </a:prstGeom>
              <a:solidFill>
                <a:srgbClr val="A9C37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grpSp>
        <p:sp>
          <p:nvSpPr>
            <p:cNvPr id="22" name="Rectangle 21"/>
            <p:cNvSpPr/>
            <p:nvPr/>
          </p:nvSpPr>
          <p:spPr>
            <a:xfrm>
              <a:off x="7668666" y="2680945"/>
              <a:ext cx="1045548"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وجه مفيد</a:t>
              </a:r>
            </a:p>
          </p:txBody>
        </p:sp>
      </p:grpSp>
    </p:spTree>
    <p:extLst>
      <p:ext uri="{BB962C8B-B14F-4D97-AF65-F5344CB8AC3E}">
        <p14:creationId xmlns:p14="http://schemas.microsoft.com/office/powerpoint/2010/main" val="35900717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sp>
        <p:nvSpPr>
          <p:cNvPr id="2" name="Rectangle 1"/>
          <p:cNvSpPr/>
          <p:nvPr/>
        </p:nvSpPr>
        <p:spPr>
          <a:xfrm>
            <a:off x="2190006" y="161582"/>
            <a:ext cx="3239990" cy="553357"/>
          </a:xfrm>
          <a:prstGeom prst="rect">
            <a:avLst/>
          </a:prstGeom>
        </p:spPr>
        <p:txBody>
          <a:bodyPr wrap="none">
            <a:spAutoFit/>
          </a:bodyPr>
          <a:lstStyle/>
          <a:p>
            <a:pPr algn="justLow">
              <a:lnSpc>
                <a:spcPct val="107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نظريات تفسر ظاهرة النسيان</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7268128" y="1347864"/>
            <a:ext cx="4688506" cy="771800"/>
            <a:chOff x="-2227001" y="34435"/>
            <a:chExt cx="4096814" cy="616393"/>
          </a:xfrm>
        </p:grpSpPr>
        <p:pic>
          <p:nvPicPr>
            <p:cNvPr id="6" name="Picture 5" descr="C:\Users\Google\Pictures\صور\Untitled-1_0006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2372" y="34435"/>
              <a:ext cx="467441" cy="452560"/>
            </a:xfrm>
            <a:prstGeom prst="rect">
              <a:avLst/>
            </a:prstGeom>
            <a:noFill/>
            <a:ln>
              <a:noFill/>
            </a:ln>
          </p:spPr>
        </p:pic>
        <p:grpSp>
          <p:nvGrpSpPr>
            <p:cNvPr id="7" name="Group 6"/>
            <p:cNvGrpSpPr/>
            <p:nvPr/>
          </p:nvGrpSpPr>
          <p:grpSpPr>
            <a:xfrm>
              <a:off x="-2227001" y="34435"/>
              <a:ext cx="4071847" cy="616393"/>
              <a:chOff x="-1961041" y="92216"/>
              <a:chExt cx="3779889" cy="865243"/>
            </a:xfrm>
          </p:grpSpPr>
          <p:sp>
            <p:nvSpPr>
              <p:cNvPr id="8" name="Rectangle 7"/>
              <p:cNvSpPr/>
              <p:nvPr/>
            </p:nvSpPr>
            <p:spPr>
              <a:xfrm>
                <a:off x="-1961041" y="9221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15000"/>
                  </a:lnSpc>
                  <a:spcAft>
                    <a:spcPts val="800"/>
                  </a:spcAft>
                </a:pPr>
                <a:r>
                  <a:rPr lang="ar-EG"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نظرية تنخر الذاكرة: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flipH="1">
                <a:off x="1435168" y="155044"/>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518336" y="1970568"/>
            <a:ext cx="10965289"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تقول هذه النظرية بأن المعلومات تحفر في الذاكرة أثلاماً وتجاعيد، وهذه تنتخر مع الوقت، مشكلة هذه النظرية أنها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لا تستطيع البرهان كيف يتذكر الناس الأحداث القديمة جداً</a:t>
            </a:r>
          </a:p>
        </p:txBody>
      </p:sp>
      <p:grpSp>
        <p:nvGrpSpPr>
          <p:cNvPr id="11" name="Group 10"/>
          <p:cNvGrpSpPr/>
          <p:nvPr/>
        </p:nvGrpSpPr>
        <p:grpSpPr>
          <a:xfrm>
            <a:off x="7268128" y="2986231"/>
            <a:ext cx="4688506" cy="771800"/>
            <a:chOff x="-2227001" y="34435"/>
            <a:chExt cx="4096814" cy="616393"/>
          </a:xfrm>
        </p:grpSpPr>
        <p:pic>
          <p:nvPicPr>
            <p:cNvPr id="12" name="Picture 11" descr="C:\Users\Google\Pictures\صور\Untitled-1_0006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2372" y="34435"/>
              <a:ext cx="467441" cy="452560"/>
            </a:xfrm>
            <a:prstGeom prst="rect">
              <a:avLst/>
            </a:prstGeom>
            <a:noFill/>
            <a:ln>
              <a:noFill/>
            </a:ln>
          </p:spPr>
        </p:pic>
        <p:grpSp>
          <p:nvGrpSpPr>
            <p:cNvPr id="13" name="Group 12"/>
            <p:cNvGrpSpPr/>
            <p:nvPr/>
          </p:nvGrpSpPr>
          <p:grpSpPr>
            <a:xfrm>
              <a:off x="-2227001" y="34435"/>
              <a:ext cx="4071847" cy="616393"/>
              <a:chOff x="-1961041" y="92216"/>
              <a:chExt cx="3779889" cy="865243"/>
            </a:xfrm>
          </p:grpSpPr>
          <p:sp>
            <p:nvSpPr>
              <p:cNvPr id="14" name="Rectangle 13"/>
              <p:cNvSpPr/>
              <p:nvPr/>
            </p:nvSpPr>
            <p:spPr>
              <a:xfrm>
                <a:off x="-1961041" y="9221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15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التداخل «التشويش»</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flipH="1">
                <a:off x="1435168" y="155044"/>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518336" y="3608935"/>
            <a:ext cx="10965289"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تقول هذه النظرية بأن نسيان المعلومات يحدث بسبب تداخل المعلومات بعضها مع بعض بمرور الوقت، حيث وجد العلماء أن نسيان المعلومات المتعلمة بعد الاستيقاظ مباشرة ودخول معترك الحياة اليومية أكبر بكثير من نسيان المعلومات المتعلمة قبل النوم مباشرة ثم فحصها بعد الاستيقاظ مباشرة</a:t>
            </a:r>
          </a:p>
        </p:txBody>
      </p:sp>
      <p:grpSp>
        <p:nvGrpSpPr>
          <p:cNvPr id="17" name="Group 16"/>
          <p:cNvGrpSpPr/>
          <p:nvPr/>
        </p:nvGrpSpPr>
        <p:grpSpPr>
          <a:xfrm>
            <a:off x="7268128" y="4937167"/>
            <a:ext cx="4688506" cy="771800"/>
            <a:chOff x="-2227001" y="34435"/>
            <a:chExt cx="4096814" cy="616393"/>
          </a:xfrm>
        </p:grpSpPr>
        <p:pic>
          <p:nvPicPr>
            <p:cNvPr id="18" name="Picture 17" descr="C:\Users\Google\Pictures\صور\Untitled-1_0006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2372" y="34435"/>
              <a:ext cx="467441" cy="452560"/>
            </a:xfrm>
            <a:prstGeom prst="rect">
              <a:avLst/>
            </a:prstGeom>
            <a:noFill/>
            <a:ln>
              <a:noFill/>
            </a:ln>
          </p:spPr>
        </p:pic>
        <p:grpSp>
          <p:nvGrpSpPr>
            <p:cNvPr id="19" name="Group 18"/>
            <p:cNvGrpSpPr/>
            <p:nvPr/>
          </p:nvGrpSpPr>
          <p:grpSpPr>
            <a:xfrm>
              <a:off x="-2227001" y="34435"/>
              <a:ext cx="4071847" cy="616393"/>
              <a:chOff x="-1961041" y="92216"/>
              <a:chExt cx="3779889" cy="865243"/>
            </a:xfrm>
          </p:grpSpPr>
          <p:sp>
            <p:nvSpPr>
              <p:cNvPr id="20" name="Rectangle 19"/>
              <p:cNvSpPr/>
              <p:nvPr/>
            </p:nvSpPr>
            <p:spPr>
              <a:xfrm>
                <a:off x="-1961041" y="9221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15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الكبت: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flipH="1">
                <a:off x="1435168" y="155044"/>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95347" y="5447783"/>
            <a:ext cx="1061685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هذه النظرية تشير إلى نسيان الأحداث والفعاليات غير السارة أو أجزائها وخاصة التي لها طبيعة تهديدية.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وفرويد</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هو صاحب هذه النظرية أواخر القرن التاسع عشر</a:t>
            </a:r>
          </a:p>
        </p:txBody>
      </p:sp>
    </p:spTree>
    <p:extLst>
      <p:ext uri="{BB962C8B-B14F-4D97-AF65-F5344CB8AC3E}">
        <p14:creationId xmlns:p14="http://schemas.microsoft.com/office/powerpoint/2010/main" val="21053060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randombar(horizontal)">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6"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flipH="1">
            <a:off x="8573122" y="2168792"/>
            <a:ext cx="3213846" cy="3384206"/>
            <a:chOff x="1210583" y="1810074"/>
            <a:chExt cx="3213846" cy="3384206"/>
          </a:xfrm>
        </p:grpSpPr>
        <p:grpSp>
          <p:nvGrpSpPr>
            <p:cNvPr id="6" name="Group 5"/>
            <p:cNvGrpSpPr/>
            <p:nvPr/>
          </p:nvGrpSpPr>
          <p:grpSpPr>
            <a:xfrm>
              <a:off x="1210583" y="1810074"/>
              <a:ext cx="3213846" cy="3384206"/>
              <a:chOff x="1210583" y="1810074"/>
              <a:chExt cx="3213846" cy="3384206"/>
            </a:xfrm>
          </p:grpSpPr>
          <p:grpSp>
            <p:nvGrpSpPr>
              <p:cNvPr id="8" name="Group 7">
                <a:extLst>
                  <a:ext uri="{FF2B5EF4-FFF2-40B4-BE49-F238E27FC236}">
                    <a16:creationId xmlns:a16="http://schemas.microsoft.com/office/drawing/2014/main" id="{81DFA423-2E64-459A-B1BF-2DCE5D6B26DA}"/>
                  </a:ext>
                </a:extLst>
              </p:cNvPr>
              <p:cNvGrpSpPr/>
              <p:nvPr/>
            </p:nvGrpSpPr>
            <p:grpSpPr>
              <a:xfrm>
                <a:off x="1210583" y="1810074"/>
                <a:ext cx="3213846" cy="3384206"/>
                <a:chOff x="2926841" y="2358714"/>
                <a:chExt cx="3213846" cy="3384206"/>
              </a:xfrm>
            </p:grpSpPr>
            <p:sp>
              <p:nvSpPr>
                <p:cNvPr id="10" name="Freeform: Shape 9">
                  <a:extLst>
                    <a:ext uri="{FF2B5EF4-FFF2-40B4-BE49-F238E27FC236}">
                      <a16:creationId xmlns:a16="http://schemas.microsoft.com/office/drawing/2014/main"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1" name="Freeform: Shape 11">
                  <a:extLst>
                    <a:ext uri="{FF2B5EF4-FFF2-40B4-BE49-F238E27FC236}">
                      <a16:creationId xmlns:a16="http://schemas.microsoft.com/office/drawing/2014/main"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2" name="Freeform: Shape 16">
                  <a:extLst>
                    <a:ext uri="{FF2B5EF4-FFF2-40B4-BE49-F238E27FC236}">
                      <a16:creationId xmlns:a16="http://schemas.microsoft.com/office/drawing/2014/main"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3" name="Freeform: Shape 17">
                  <a:extLst>
                    <a:ext uri="{FF2B5EF4-FFF2-40B4-BE49-F238E27FC236}">
                      <a16:creationId xmlns:a16="http://schemas.microsoft.com/office/drawing/2014/main"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4" name="Group 13">
                  <a:extLst>
                    <a:ext uri="{FF2B5EF4-FFF2-40B4-BE49-F238E27FC236}">
                      <a16:creationId xmlns:a16="http://schemas.microsoft.com/office/drawing/2014/main" id="{1B8A9A02-18D9-4E2F-A89B-219E171FD636}"/>
                    </a:ext>
                  </a:extLst>
                </p:cNvPr>
                <p:cNvGrpSpPr/>
                <p:nvPr/>
              </p:nvGrpSpPr>
              <p:grpSpPr>
                <a:xfrm>
                  <a:off x="3796875" y="2799461"/>
                  <a:ext cx="1917455" cy="2504846"/>
                  <a:chOff x="3796875" y="2799461"/>
                  <a:chExt cx="1917455" cy="2504846"/>
                </a:xfrm>
              </p:grpSpPr>
              <p:sp>
                <p:nvSpPr>
                  <p:cNvPr id="15" name="Freeform: Shape 14">
                    <a:extLst>
                      <a:ext uri="{FF2B5EF4-FFF2-40B4-BE49-F238E27FC236}">
                        <a16:creationId xmlns:a16="http://schemas.microsoft.com/office/drawing/2014/main"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6" name="Freeform: Shape 18">
                    <a:extLst>
                      <a:ext uri="{FF2B5EF4-FFF2-40B4-BE49-F238E27FC236}">
                        <a16:creationId xmlns:a16="http://schemas.microsoft.com/office/drawing/2014/main"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9" name="Freeform: Shape 22">
                <a:extLst>
                  <a:ext uri="{FF2B5EF4-FFF2-40B4-BE49-F238E27FC236}">
                    <a16:creationId xmlns:a16="http://schemas.microsoft.com/office/drawing/2014/main"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sp>
          <p:nvSpPr>
            <p:cNvPr id="7" name="Rectangle 6"/>
            <p:cNvSpPr/>
            <p:nvPr/>
          </p:nvSpPr>
          <p:spPr>
            <a:xfrm flipH="1">
              <a:off x="1696198" y="2544962"/>
              <a:ext cx="2145287" cy="1938992"/>
            </a:xfrm>
            <a:prstGeom prst="rect">
              <a:avLst/>
            </a:prstGeom>
          </p:spPr>
          <p:txBody>
            <a:bodyPr wrap="square">
              <a:spAutoFit/>
            </a:bodyPr>
            <a:lstStyle/>
            <a:p>
              <a:pPr algn="ctr">
                <a:spcBef>
                  <a:spcPct val="20000"/>
                </a:spcBef>
                <a:spcAft>
                  <a:spcPts val="800"/>
                </a:spcAft>
                <a:buClr>
                  <a:srgbClr val="C00000"/>
                </a:buClr>
              </a:pPr>
              <a:r>
                <a:rPr lang="ar-EG" sz="2000" b="1" dirty="0">
                  <a:solidFill>
                    <a:srgbClr val="C00000"/>
                  </a:solidFill>
                  <a:latin typeface="Sakkal Majalla" panose="02000000000000000000" pitchFamily="2" charset="-78"/>
                  <a:cs typeface="Sakkal Majalla" panose="02000000000000000000" pitchFamily="2" charset="-78"/>
                </a:rPr>
                <a:t>أما في العصر</a:t>
              </a:r>
              <a:br>
                <a:rPr lang="ar-EG" sz="2000" b="1" dirty="0">
                  <a:solidFill>
                    <a:srgbClr val="C00000"/>
                  </a:solidFill>
                  <a:latin typeface="Sakkal Majalla" panose="02000000000000000000" pitchFamily="2" charset="-78"/>
                  <a:cs typeface="Sakkal Majalla" panose="02000000000000000000" pitchFamily="2" charset="-78"/>
                </a:rPr>
              </a:br>
              <a:r>
                <a:rPr lang="ar-EG" sz="2000" b="1" dirty="0">
                  <a:solidFill>
                    <a:srgbClr val="C00000"/>
                  </a:solidFill>
                  <a:latin typeface="Sakkal Majalla" panose="02000000000000000000" pitchFamily="2" charset="-78"/>
                  <a:cs typeface="Sakkal Majalla" panose="02000000000000000000" pitchFamily="2" charset="-78"/>
                </a:rPr>
                <a:t> الحديث: فإن تقنيات التصوير العصبية الحديثة وجدت أن الفص الجبهي يلعب دوراً مهما في ترميز واستعادة </a:t>
              </a:r>
              <a:r>
                <a:rPr lang="ar-EG" sz="2000" b="1" dirty="0" err="1">
                  <a:solidFill>
                    <a:srgbClr val="C00000"/>
                  </a:solidFill>
                  <a:latin typeface="Sakkal Majalla" panose="02000000000000000000" pitchFamily="2" charset="-78"/>
                  <a:cs typeface="Sakkal Majalla" panose="02000000000000000000" pitchFamily="2" charset="-78"/>
                </a:rPr>
                <a:t>الذواكر</a:t>
              </a:r>
              <a:endParaRPr lang="en-ZA" sz="2000" b="1" dirty="0">
                <a:solidFill>
                  <a:srgbClr val="C00000"/>
                </a:solidFill>
                <a:latin typeface="Sakkal Majalla" panose="02000000000000000000" pitchFamily="2" charset="-78"/>
                <a:cs typeface="Sakkal Majalla" panose="02000000000000000000" pitchFamily="2" charset="-78"/>
              </a:endParaRPr>
            </a:p>
          </p:txBody>
        </p:sp>
      </p:grpSp>
      <p:grpSp>
        <p:nvGrpSpPr>
          <p:cNvPr id="17" name="Group 16"/>
          <p:cNvGrpSpPr/>
          <p:nvPr/>
        </p:nvGrpSpPr>
        <p:grpSpPr>
          <a:xfrm flipH="1">
            <a:off x="1495878" y="1765178"/>
            <a:ext cx="8016295" cy="1190242"/>
            <a:chOff x="2734194" y="1533069"/>
            <a:chExt cx="8016295" cy="1190242"/>
          </a:xfrm>
        </p:grpSpPr>
        <p:sp>
          <p:nvSpPr>
            <p:cNvPr id="18" name="Freeform: Shape 24">
              <a:extLst>
                <a:ext uri="{FF2B5EF4-FFF2-40B4-BE49-F238E27FC236}">
                  <a16:creationId xmlns:a16="http://schemas.microsoft.com/office/drawing/2014/main"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9" name="Rectangle 18"/>
            <p:cNvSpPr/>
            <p:nvPr/>
          </p:nvSpPr>
          <p:spPr>
            <a:xfrm flipH="1">
              <a:off x="3709513" y="1533069"/>
              <a:ext cx="7040976" cy="553998"/>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مناطق في الفص الجبهي الأيسر تكون مفعلة أثناء ترميز </a:t>
              </a:r>
              <a:r>
                <a:rPr lang="ar-EG" sz="2400" b="1" dirty="0" err="1">
                  <a:latin typeface="Sakkal Majalla" panose="02000000000000000000" pitchFamily="2" charset="-78"/>
                  <a:cs typeface="Sakkal Majalla" panose="02000000000000000000" pitchFamily="2" charset="-78"/>
                </a:rPr>
                <a:t>الذواكر</a:t>
              </a:r>
              <a:endParaRPr lang="en-ZA" sz="2400" b="1" dirty="0">
                <a:latin typeface="Sakkal Majalla" panose="02000000000000000000" pitchFamily="2" charset="-78"/>
                <a:cs typeface="Sakkal Majalla" panose="02000000000000000000" pitchFamily="2" charset="-78"/>
              </a:endParaRPr>
            </a:p>
          </p:txBody>
        </p:sp>
      </p:grpSp>
      <p:grpSp>
        <p:nvGrpSpPr>
          <p:cNvPr id="20" name="Group 19"/>
          <p:cNvGrpSpPr/>
          <p:nvPr/>
        </p:nvGrpSpPr>
        <p:grpSpPr>
          <a:xfrm flipH="1">
            <a:off x="241209" y="3474609"/>
            <a:ext cx="8661408" cy="553998"/>
            <a:chOff x="3282062" y="2766430"/>
            <a:chExt cx="8661408" cy="553998"/>
          </a:xfrm>
        </p:grpSpPr>
        <p:sp>
          <p:nvSpPr>
            <p:cNvPr id="21" name="Freeform: Shape 27">
              <a:extLst>
                <a:ext uri="{FF2B5EF4-FFF2-40B4-BE49-F238E27FC236}">
                  <a16:creationId xmlns:a16="http://schemas.microsoft.com/office/drawing/2014/main"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2" name="Rectangle 21"/>
            <p:cNvSpPr/>
            <p:nvPr/>
          </p:nvSpPr>
          <p:spPr>
            <a:xfrm flipH="1">
              <a:off x="4318641" y="2766430"/>
              <a:ext cx="7624829" cy="553998"/>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مناطق في الفص الجبهي الأيمن تكون مفعلة خلال استعادة </a:t>
              </a:r>
              <a:r>
                <a:rPr lang="ar-EG" sz="2400" b="1" dirty="0" err="1">
                  <a:latin typeface="Sakkal Majalla" panose="02000000000000000000" pitchFamily="2" charset="-78"/>
                  <a:cs typeface="Sakkal Majalla" panose="02000000000000000000" pitchFamily="2" charset="-78"/>
                </a:rPr>
                <a:t>الذواكر</a:t>
              </a:r>
              <a:endParaRPr lang="en-ZA" sz="2400" b="1" dirty="0">
                <a:latin typeface="Sakkal Majalla" panose="02000000000000000000" pitchFamily="2" charset="-78"/>
                <a:cs typeface="Sakkal Majalla" panose="02000000000000000000" pitchFamily="2" charset="-78"/>
              </a:endParaRPr>
            </a:p>
          </p:txBody>
        </p:sp>
      </p:grpSp>
      <p:grpSp>
        <p:nvGrpSpPr>
          <p:cNvPr id="23" name="Group 22"/>
          <p:cNvGrpSpPr/>
          <p:nvPr/>
        </p:nvGrpSpPr>
        <p:grpSpPr>
          <a:xfrm flipH="1">
            <a:off x="599964" y="4488705"/>
            <a:ext cx="8535418" cy="1477328"/>
            <a:chOff x="3465929" y="3747012"/>
            <a:chExt cx="8446128" cy="1477328"/>
          </a:xfrm>
        </p:grpSpPr>
        <p:sp>
          <p:nvSpPr>
            <p:cNvPr id="24" name="Freeform: Shape 29">
              <a:extLst>
                <a:ext uri="{FF2B5EF4-FFF2-40B4-BE49-F238E27FC236}">
                  <a16:creationId xmlns:a16="http://schemas.microsoft.com/office/drawing/2014/main"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5" name="Rectangle 24"/>
            <p:cNvSpPr/>
            <p:nvPr/>
          </p:nvSpPr>
          <p:spPr>
            <a:xfrm flipH="1">
              <a:off x="4372151" y="3747012"/>
              <a:ext cx="7539906" cy="1477328"/>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وجد أن مناطق الحصين "</a:t>
              </a:r>
              <a:r>
                <a:rPr lang="ar-EG" sz="2400" b="1" dirty="0" err="1">
                  <a:latin typeface="Sakkal Majalla" panose="02000000000000000000" pitchFamily="2" charset="-78"/>
                  <a:cs typeface="Sakkal Majalla" panose="02000000000000000000" pitchFamily="2" charset="-78"/>
                </a:rPr>
                <a:t>الهيبوتلاموس</a:t>
              </a:r>
              <a:r>
                <a:rPr lang="ar-EG" sz="2400" b="1" dirty="0">
                  <a:latin typeface="Sakkal Majalla" panose="02000000000000000000" pitchFamily="2" charset="-78"/>
                  <a:cs typeface="Sakkal Majalla" panose="02000000000000000000" pitchFamily="2" charset="-78"/>
                </a:rPr>
                <a:t>"، وما حوله في الفص الصدغي من الدماغ تلعب دوراً أساسيا وهاماً في الترميز للذاكرة العرضية وخاصة عملية جمع عناصر </a:t>
              </a:r>
              <a:r>
                <a:rPr lang="ar-EG" sz="2400" b="1" dirty="0" err="1">
                  <a:latin typeface="Sakkal Majalla" panose="02000000000000000000" pitchFamily="2" charset="-78"/>
                  <a:cs typeface="Sakkal Majalla" panose="02000000000000000000" pitchFamily="2" charset="-78"/>
                </a:rPr>
                <a:t>الذواكر</a:t>
              </a:r>
              <a:r>
                <a:rPr lang="ar-EG" sz="2400" b="1" dirty="0">
                  <a:latin typeface="Sakkal Majalla" panose="02000000000000000000" pitchFamily="2" charset="-78"/>
                  <a:cs typeface="Sakkal Majalla" panose="02000000000000000000" pitchFamily="2" charset="-78"/>
                </a:rPr>
                <a:t> بعضها مع بعض لوضعها في أمكنة وأزمنة خاصة</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8282224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أنماط الذاكرة</a:t>
            </a:r>
          </a:p>
        </p:txBody>
      </p:sp>
      <p:grpSp>
        <p:nvGrpSpPr>
          <p:cNvPr id="5" name="Group 4"/>
          <p:cNvGrpSpPr/>
          <p:nvPr/>
        </p:nvGrpSpPr>
        <p:grpSpPr>
          <a:xfrm>
            <a:off x="2100264" y="249701"/>
            <a:ext cx="3803764" cy="821862"/>
            <a:chOff x="0" y="0"/>
            <a:chExt cx="2393961" cy="620395"/>
          </a:xfrm>
        </p:grpSpPr>
        <p:pic>
          <p:nvPicPr>
            <p:cNvPr id="6" name="Picture 5" descr="C:\Users\Google\Pictures\صور\Untitled-1_0008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362200" cy="620395"/>
            </a:xfrm>
            <a:prstGeom prst="rect">
              <a:avLst/>
            </a:prstGeom>
            <a:noFill/>
            <a:ln>
              <a:noFill/>
            </a:ln>
          </p:spPr>
        </p:pic>
        <p:sp>
          <p:nvSpPr>
            <p:cNvPr id="7" name="Rectangle 6"/>
            <p:cNvSpPr/>
            <p:nvPr/>
          </p:nvSpPr>
          <p:spPr>
            <a:xfrm>
              <a:off x="31760" y="160835"/>
              <a:ext cx="1982462" cy="409758"/>
            </a:xfrm>
            <a:prstGeom prst="rect">
              <a:avLst/>
            </a:prstGeom>
          </p:spPr>
          <p:txBody>
            <a:bodyPr wrap="square" numCol="1">
              <a:noAutofit/>
            </a:bodyPr>
            <a:lstStyle/>
            <a:p>
              <a:pPr algn="ctr">
                <a:lnSpc>
                  <a:spcPct val="107000"/>
                </a:lnSpc>
                <a:tabLst>
                  <a:tab pos="2637155" algn="ctr"/>
                  <a:tab pos="5274310" algn="r"/>
                </a:tabLs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ضعف الذاكرة" فقدان الذاكرة"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931587" y="161322"/>
              <a:ext cx="462374" cy="459073"/>
            </a:xfrm>
            <a:prstGeom prst="rect">
              <a:avLst/>
            </a:prstGeom>
          </p:spPr>
          <p:txBody>
            <a:bodyPr wrap="square" numCol="1">
              <a:noAutofit/>
            </a:bodyPr>
            <a:lstStyle/>
            <a:p>
              <a:pPr algn="ctr">
                <a:lnSpc>
                  <a:spcPct val="107000"/>
                </a:lnSpc>
                <a:tabLst>
                  <a:tab pos="2637155" algn="ctr"/>
                  <a:tab pos="5274310" algn="r"/>
                </a:tabLst>
              </a:pPr>
              <a:r>
                <a:rPr lang="ar-EG" sz="20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سادساً</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7268128" y="1347864"/>
            <a:ext cx="4688506" cy="771800"/>
            <a:chOff x="-2227001" y="34435"/>
            <a:chExt cx="4096814" cy="616393"/>
          </a:xfrm>
        </p:grpSpPr>
        <p:pic>
          <p:nvPicPr>
            <p:cNvPr id="10" name="Picture 9" descr="C:\Users\Google\Pictures\صور\Untitled-1_0006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2372" y="34435"/>
              <a:ext cx="467441" cy="452560"/>
            </a:xfrm>
            <a:prstGeom prst="rect">
              <a:avLst/>
            </a:prstGeom>
            <a:noFill/>
            <a:ln>
              <a:noFill/>
            </a:ln>
          </p:spPr>
        </p:pic>
        <p:grpSp>
          <p:nvGrpSpPr>
            <p:cNvPr id="11" name="Group 10"/>
            <p:cNvGrpSpPr/>
            <p:nvPr/>
          </p:nvGrpSpPr>
          <p:grpSpPr>
            <a:xfrm>
              <a:off x="-2227001" y="34435"/>
              <a:ext cx="4071847" cy="616393"/>
              <a:chOff x="-1961041" y="92216"/>
              <a:chExt cx="3779889" cy="865243"/>
            </a:xfrm>
          </p:grpSpPr>
          <p:sp>
            <p:nvSpPr>
              <p:cNvPr id="12" name="Rectangle 11"/>
              <p:cNvSpPr/>
              <p:nvPr/>
            </p:nvSpPr>
            <p:spPr>
              <a:xfrm>
                <a:off x="-1961041" y="9221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15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عند الكبار:</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flipH="1">
                <a:off x="1435168" y="155044"/>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4" name="Rectangle 13"/>
          <p:cNvSpPr/>
          <p:nvPr/>
        </p:nvSpPr>
        <p:spPr>
          <a:xfrm>
            <a:off x="518336" y="1970568"/>
            <a:ext cx="10965289"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هذا يكون بسبب اضطراب وظائف الدماغ، فقد يكون بسبب رضوض الرأس أو أورام أو جلطات دماغية أو الأمراض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التنكسية</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مثل الزهايمر أو بعض الأدوية النفسية</a:t>
            </a:r>
          </a:p>
        </p:txBody>
      </p:sp>
      <p:grpSp>
        <p:nvGrpSpPr>
          <p:cNvPr id="15" name="Group 14"/>
          <p:cNvGrpSpPr/>
          <p:nvPr/>
        </p:nvGrpSpPr>
        <p:grpSpPr>
          <a:xfrm>
            <a:off x="7268128" y="3223035"/>
            <a:ext cx="4688506" cy="771800"/>
            <a:chOff x="-2227001" y="34435"/>
            <a:chExt cx="4096814" cy="616393"/>
          </a:xfrm>
        </p:grpSpPr>
        <p:pic>
          <p:nvPicPr>
            <p:cNvPr id="16" name="Picture 15" descr="C:\Users\Google\Pictures\صور\Untitled-1_0006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2372" y="34435"/>
              <a:ext cx="467441" cy="452560"/>
            </a:xfrm>
            <a:prstGeom prst="rect">
              <a:avLst/>
            </a:prstGeom>
            <a:noFill/>
            <a:ln>
              <a:noFill/>
            </a:ln>
          </p:spPr>
        </p:pic>
        <p:grpSp>
          <p:nvGrpSpPr>
            <p:cNvPr id="17" name="Group 16"/>
            <p:cNvGrpSpPr/>
            <p:nvPr/>
          </p:nvGrpSpPr>
          <p:grpSpPr>
            <a:xfrm>
              <a:off x="-2227001" y="34435"/>
              <a:ext cx="4071847" cy="616393"/>
              <a:chOff x="-1961041" y="92216"/>
              <a:chExt cx="3779889" cy="865243"/>
            </a:xfrm>
          </p:grpSpPr>
          <p:sp>
            <p:nvSpPr>
              <p:cNvPr id="18" name="Rectangle 17"/>
              <p:cNvSpPr/>
              <p:nvPr/>
            </p:nvSpPr>
            <p:spPr>
              <a:xfrm>
                <a:off x="-1961041" y="92216"/>
                <a:ext cx="3419386" cy="8652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15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فقدان الذاكرة الطفولي: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flipH="1">
                <a:off x="1435168" y="155044"/>
                <a:ext cx="383680" cy="5096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90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0" name="Rectangle 19"/>
          <p:cNvSpPr/>
          <p:nvPr/>
        </p:nvSpPr>
        <p:spPr>
          <a:xfrm>
            <a:off x="3543300" y="3845739"/>
            <a:ext cx="794032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وهذا يشير إلى حقيقة ضعف الذاكرة لدى معظم الناس للسنوات الأولى من حياتهم حيث لا يستطيع معظم الكبار تذكر الكثير وبدقة عن طفولتهم الأولى</a:t>
            </a:r>
          </a:p>
        </p:txBody>
      </p:sp>
      <p:pic>
        <p:nvPicPr>
          <p:cNvPr id="21" name="Picture 20" descr="C:\Users\ze\Pictures\التحصيل\010291afb9-img.jpg"/>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2397" r="11448"/>
          <a:stretch/>
        </p:blipFill>
        <p:spPr bwMode="auto">
          <a:xfrm>
            <a:off x="1114651" y="3279078"/>
            <a:ext cx="3291215" cy="345881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641790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fltVal val="0"/>
                                          </p:val>
                                        </p:tav>
                                        <p:tav tm="100000">
                                          <p:val>
                                            <p:strVal val="#ppt_w"/>
                                          </p:val>
                                        </p:tav>
                                      </p:tavLst>
                                    </p:anim>
                                    <p:anim calcmode="lin" valueType="num">
                                      <p:cBhvr>
                                        <p:cTn id="28" dur="1000" fill="hold"/>
                                        <p:tgtEl>
                                          <p:spTgt spid="15"/>
                                        </p:tgtEl>
                                        <p:attrNameLst>
                                          <p:attrName>ppt_h</p:attrName>
                                        </p:attrNameLst>
                                      </p:cBhvr>
                                      <p:tavLst>
                                        <p:tav tm="0">
                                          <p:val>
                                            <p:fltVal val="0"/>
                                          </p:val>
                                        </p:tav>
                                        <p:tav tm="100000">
                                          <p:val>
                                            <p:strVal val="#ppt_h"/>
                                          </p:val>
                                        </p:tav>
                                      </p:tavLst>
                                    </p:anim>
                                    <p:anim calcmode="lin" valueType="num">
                                      <p:cBhvr>
                                        <p:cTn id="29" dur="1000" fill="hold"/>
                                        <p:tgtEl>
                                          <p:spTgt spid="15"/>
                                        </p:tgtEl>
                                        <p:attrNameLst>
                                          <p:attrName>style.rotation</p:attrName>
                                        </p:attrNameLst>
                                      </p:cBhvr>
                                      <p:tavLst>
                                        <p:tav tm="0">
                                          <p:val>
                                            <p:fltVal val="90"/>
                                          </p:val>
                                        </p:tav>
                                        <p:tav tm="100000">
                                          <p:val>
                                            <p:fltVal val="0"/>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400" kern="0" dirty="0">
                <a:solidFill>
                  <a:srgbClr val="009FEB"/>
                </a:solidFill>
                <a:latin typeface="Sakkal Majalla" pitchFamily="2" charset="-78"/>
                <a:cs typeface="Sakkal Majalla" pitchFamily="2" charset="-78"/>
              </a:rPr>
              <a:t>17 طريقة تساعد الطلاب على تقوية الذاكرة من خلال نمط حياتهم</a:t>
            </a:r>
            <a:endParaRPr kumimoji="0" lang="ar-EG" sz="4400" b="0" i="0" u="none" strike="noStrike" kern="0" cap="none" spc="0" normalizeH="0" baseline="0" noProof="0" dirty="0">
              <a:ln>
                <a:noFill/>
              </a:ln>
              <a:solidFill>
                <a:srgbClr val="009FEB"/>
              </a:solidFill>
              <a:effectLst/>
              <a:uLnTx/>
              <a:uFillTx/>
              <a:latin typeface="Sakkal Majalla" pitchFamily="2" charset="-78"/>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841452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174" name="Group 173"/>
          <p:cNvGrpSpPr/>
          <p:nvPr/>
        </p:nvGrpSpPr>
        <p:grpSpPr>
          <a:xfrm>
            <a:off x="359243" y="626534"/>
            <a:ext cx="11481527" cy="6119452"/>
            <a:chOff x="342778" y="1113807"/>
            <a:chExt cx="11481527" cy="5646391"/>
          </a:xfrm>
        </p:grpSpPr>
        <p:sp>
          <p:nvSpPr>
            <p:cNvPr id="23" name="Rectangle 22">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73" name="Group 172"/>
            <p:cNvGrpSpPr/>
            <p:nvPr/>
          </p:nvGrpSpPr>
          <p:grpSpPr>
            <a:xfrm>
              <a:off x="419175" y="1119593"/>
              <a:ext cx="11405130" cy="5640605"/>
              <a:chOff x="419175" y="1119593"/>
              <a:chExt cx="11405130" cy="5640605"/>
            </a:xfrm>
          </p:grpSpPr>
          <p:sp>
            <p:nvSpPr>
              <p:cNvPr id="24" name="Rectangle 23">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72" name="Group 171"/>
              <p:cNvGrpSpPr/>
              <p:nvPr/>
            </p:nvGrpSpPr>
            <p:grpSpPr>
              <a:xfrm>
                <a:off x="419175" y="1199605"/>
                <a:ext cx="11319094" cy="5445389"/>
                <a:chOff x="419175" y="1199605"/>
                <a:chExt cx="11319094" cy="5445389"/>
              </a:xfrm>
            </p:grpSpPr>
            <p:grpSp>
              <p:nvGrpSpPr>
                <p:cNvPr id="44" name="Group 43"/>
                <p:cNvGrpSpPr/>
                <p:nvPr/>
              </p:nvGrpSpPr>
              <p:grpSpPr>
                <a:xfrm>
                  <a:off x="6196606" y="1210309"/>
                  <a:ext cx="5541663" cy="5434685"/>
                  <a:chOff x="6128872" y="119550"/>
                  <a:chExt cx="5541663" cy="6607638"/>
                </a:xfrm>
              </p:grpSpPr>
              <p:sp>
                <p:nvSpPr>
                  <p:cNvPr id="45" name="Rectangle 44">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6"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48" name="Group 47">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49" name="Rectangle 48">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0"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64" name="Group 63">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65" name="Rectangle 64">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6" name="Group 65">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147" name="Rectangle 146">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8" name="Arc 147">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7" name="Rectangle 66">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8" name="Group 67">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145" name="Rectangle 144">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6" name="Arc 145">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9" name="Rectangle 68">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 name="Rectangle 69">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1" name="Rectangle 70">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 name="Rectangle 71">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 name="Rectangle 72">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 name="Rectangle 73">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 name="Rectangle 74">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 name="Rectangle 75">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 name="Rectangle 76">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 name="Rectangle 77">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 name="Rectangle 78">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 name="Rectangle 79">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 name="Rectangle 80">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 name="Rectangle 81">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 name="Rectangle 82">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 name="Rectangle 83">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 name="Rectangle 84">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 name="Rectangle 85">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 name="Rectangle 86">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88" name="Group 87">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143" name="Rectangle 142">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4" name="Arc 143">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89" name="Group 88">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141" name="Rectangle 140">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2" name="Arc 141">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0" name="Group 89">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139" name="Rectangle 138">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0" name="Arc 139">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1" name="Group 90">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137" name="Rectangle 136">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8" name="Arc 137">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grpSp>
              <p:grpSp>
                <p:nvGrpSpPr>
                  <p:cNvPr id="92" name="Group 91">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135" name="Rectangle 134">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6" name="Arc 135">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3" name="Group 92">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133" name="Rectangle 132">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4" name="Arc 133">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4" name="Group 93">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131" name="Rectangle 130">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2" name="Arc 131">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5" name="Group 94">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129" name="Rectangle 128">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30" name="Arc 129">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6" name="Group 95">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127" name="Rectangle 126">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8" name="Arc 127">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7" name="Group 96">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125" name="Rectangle 124">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6" name="Arc 125">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8" name="Group 97">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123" name="Rectangle 122">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4" name="Arc 123">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9" name="Group 98">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121" name="Rectangle 120">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2" name="Arc 121">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0" name="Group 99">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119" name="Rectangle 118">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20" name="Arc 119">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1" name="Group 100">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117" name="Rectangle 116">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8" name="Arc 117">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2" name="Group 101">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115" name="Rectangle 114">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6" name="Arc 115">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3" name="Group 102">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113" name="Rectangle 112">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4" name="Arc 113">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4" name="Group 103">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111" name="Rectangle 110">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2" name="Arc 111">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5" name="Group 104">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109" name="Rectangle 108">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0" name="Arc 109">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06" name="Group 105">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107" name="Rectangle 106">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8" name="Arc 107">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grpSp>
            </p:grpSp>
          </p:grpSp>
        </p:grpSp>
      </p:grpSp>
      <p:grpSp>
        <p:nvGrpSpPr>
          <p:cNvPr id="4" name="Group 3"/>
          <p:cNvGrpSpPr/>
          <p:nvPr/>
        </p:nvGrpSpPr>
        <p:grpSpPr>
          <a:xfrm>
            <a:off x="3745335" y="314739"/>
            <a:ext cx="4146755" cy="938642"/>
            <a:chOff x="4132593" y="130928"/>
            <a:chExt cx="4146755" cy="938642"/>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2593" y="130928"/>
              <a:ext cx="4146755" cy="938642"/>
            </a:xfrm>
            <a:prstGeom prst="rect">
              <a:avLst/>
            </a:prstGeom>
          </p:spPr>
        </p:pic>
        <p:sp>
          <p:nvSpPr>
            <p:cNvPr id="17" name="Rectangle 16">
              <a:extLst>
                <a:ext uri="{FF2B5EF4-FFF2-40B4-BE49-F238E27FC236}">
                  <a16:creationId xmlns:a16="http://schemas.microsoft.com/office/drawing/2014/main" id="{FA751D29-6DD3-4C4B-90D0-E0CDD25EC818}"/>
                </a:ext>
              </a:extLst>
            </p:cNvPr>
            <p:cNvSpPr/>
            <p:nvPr/>
          </p:nvSpPr>
          <p:spPr>
            <a:xfrm>
              <a:off x="4182717" y="288538"/>
              <a:ext cx="3749166" cy="64633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اليوم التدريبي الثاني</a:t>
              </a:r>
            </a:p>
          </p:txBody>
        </p:sp>
      </p:grpSp>
      <p:sp>
        <p:nvSpPr>
          <p:cNvPr id="150" name="TextBox 149">
            <a:extLst>
              <a:ext uri="{FF2B5EF4-FFF2-40B4-BE49-F238E27FC236}">
                <a16:creationId xmlns:a16="http://schemas.microsoft.com/office/drawing/2014/main" id="{F2C903F3-C80B-4C65-BBE4-42679B3787E3}"/>
              </a:ext>
            </a:extLst>
          </p:cNvPr>
          <p:cNvSpPr txBox="1"/>
          <p:nvPr/>
        </p:nvSpPr>
        <p:spPr>
          <a:xfrm>
            <a:off x="6801596" y="1401185"/>
            <a:ext cx="4691334" cy="523220"/>
          </a:xfrm>
          <a:prstGeom prst="rect">
            <a:avLst/>
          </a:prstGeom>
          <a:noFill/>
        </p:spPr>
        <p:txBody>
          <a:bodyPr wrap="square" rtlCol="0">
            <a:spAutoFit/>
          </a:bodyPr>
          <a:lstStyle/>
          <a:p>
            <a:pPr lvl="0" algn="ctr"/>
            <a:r>
              <a:rPr lang="ar-EG" sz="2800" b="1" dirty="0">
                <a:ln>
                  <a:solidFill>
                    <a:srgbClr val="7030A0"/>
                  </a:solidFill>
                </a:ln>
                <a:solidFill>
                  <a:srgbClr val="7030A0"/>
                </a:solidFill>
                <a:effectLst>
                  <a:glow rad="63500">
                    <a:srgbClr val="FFC000">
                      <a:satMod val="175000"/>
                      <a:alpha val="40000"/>
                    </a:srgbClr>
                  </a:glow>
                </a:effectLst>
                <a:latin typeface="Sakkal Majalla" pitchFamily="2" charset="-78"/>
                <a:cs typeface="Sakkal Majalla" pitchFamily="2" charset="-78"/>
              </a:rPr>
              <a:t>مهارات لابد منها لرفع التحصيل الدراسي</a:t>
            </a:r>
            <a:endParaRPr kumimoji="0" lang="ar-EG" sz="2800" b="1" i="0" u="none" strike="noStrike" kern="1200" cap="none" spc="0" normalizeH="0" baseline="0" noProof="0" dirty="0">
              <a:ln>
                <a:solidFill>
                  <a:srgbClr val="7030A0"/>
                </a:solidFill>
              </a:ln>
              <a:solidFill>
                <a:srgbClr val="7030A0"/>
              </a:solidFill>
              <a:effectLst>
                <a:glow rad="63500">
                  <a:srgbClr val="FFC000">
                    <a:satMod val="175000"/>
                    <a:alpha val="40000"/>
                  </a:srgbClr>
                </a:glow>
              </a:effectLst>
              <a:uLnTx/>
              <a:uFillTx/>
              <a:latin typeface="Sakkal Majalla" pitchFamily="2" charset="-78"/>
              <a:ea typeface="+mn-ea"/>
              <a:cs typeface="Sakkal Majalla" pitchFamily="2" charset="-78"/>
            </a:endParaRPr>
          </a:p>
        </p:txBody>
      </p:sp>
      <p:sp>
        <p:nvSpPr>
          <p:cNvPr id="151" name="TextBox 150">
            <a:extLst>
              <a:ext uri="{FF2B5EF4-FFF2-40B4-BE49-F238E27FC236}">
                <a16:creationId xmlns:a16="http://schemas.microsoft.com/office/drawing/2014/main" id="{BC486640-E351-43E9-B9E2-9FE71880CCBD}"/>
              </a:ext>
            </a:extLst>
          </p:cNvPr>
          <p:cNvSpPr txBox="1"/>
          <p:nvPr/>
        </p:nvSpPr>
        <p:spPr>
          <a:xfrm>
            <a:off x="6631575" y="1837177"/>
            <a:ext cx="4530246" cy="2308324"/>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كن إيجابيا.</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ابدأ والنهاية أمام عينيك.</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قدم الأهم على المهم.</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برمج عقْلَك على النجاح.</a:t>
            </a:r>
          </a:p>
        </p:txBody>
      </p:sp>
      <p:sp>
        <p:nvSpPr>
          <p:cNvPr id="167" name="TextBox 166">
            <a:extLst>
              <a:ext uri="{FF2B5EF4-FFF2-40B4-BE49-F238E27FC236}">
                <a16:creationId xmlns:a16="http://schemas.microsoft.com/office/drawing/2014/main" id="{F2C903F3-C80B-4C65-BBE4-42679B3787E3}"/>
              </a:ext>
            </a:extLst>
          </p:cNvPr>
          <p:cNvSpPr txBox="1"/>
          <p:nvPr/>
        </p:nvSpPr>
        <p:spPr>
          <a:xfrm>
            <a:off x="698443" y="1390484"/>
            <a:ext cx="4881957" cy="523220"/>
          </a:xfrm>
          <a:prstGeom prst="rect">
            <a:avLst/>
          </a:prstGeom>
          <a:noFill/>
        </p:spPr>
        <p:txBody>
          <a:bodyPr wrap="square" rtlCol="0">
            <a:spAutoFit/>
          </a:bodyPr>
          <a:lstStyle/>
          <a:p>
            <a:pPr lvl="0" algn="ctr"/>
            <a:r>
              <a:rPr lang="ar-EG" sz="2800" b="1" dirty="0">
                <a:ln>
                  <a:solidFill>
                    <a:srgbClr val="7030A0"/>
                  </a:solidFill>
                </a:ln>
                <a:solidFill>
                  <a:srgbClr val="7030A0"/>
                </a:solidFill>
                <a:effectLst>
                  <a:glow rad="63500">
                    <a:srgbClr val="FFC000">
                      <a:satMod val="175000"/>
                      <a:alpha val="40000"/>
                    </a:srgbClr>
                  </a:glow>
                </a:effectLst>
                <a:latin typeface="Sakkal Majalla" pitchFamily="2" charset="-78"/>
                <a:cs typeface="Sakkal Majalla" pitchFamily="2" charset="-78"/>
              </a:rPr>
              <a:t>كيف تستخدم عقلك؟</a:t>
            </a:r>
            <a:endParaRPr kumimoji="0" lang="ar-EG" sz="2800" b="1" i="0" u="none" strike="noStrike" kern="1200" cap="none" spc="0" normalizeH="0" baseline="0" noProof="0" dirty="0">
              <a:ln>
                <a:solidFill>
                  <a:srgbClr val="7030A0"/>
                </a:solidFill>
              </a:ln>
              <a:solidFill>
                <a:srgbClr val="7030A0"/>
              </a:solidFill>
              <a:effectLst>
                <a:glow rad="63500">
                  <a:srgbClr val="FFC000">
                    <a:satMod val="175000"/>
                    <a:alpha val="40000"/>
                  </a:srgbClr>
                </a:glow>
              </a:effectLst>
              <a:uLnTx/>
              <a:uFillTx/>
              <a:latin typeface="Sakkal Majalla" pitchFamily="2" charset="-78"/>
              <a:ea typeface="+mn-ea"/>
              <a:cs typeface="Sakkal Majalla" pitchFamily="2" charset="-78"/>
            </a:endParaRPr>
          </a:p>
        </p:txBody>
      </p:sp>
      <p:sp>
        <p:nvSpPr>
          <p:cNvPr id="168" name="TextBox 167">
            <a:extLst>
              <a:ext uri="{FF2B5EF4-FFF2-40B4-BE49-F238E27FC236}">
                <a16:creationId xmlns:a16="http://schemas.microsoft.com/office/drawing/2014/main" id="{BC486640-E351-43E9-B9E2-9FE71880CCBD}"/>
              </a:ext>
            </a:extLst>
          </p:cNvPr>
          <p:cNvSpPr txBox="1"/>
          <p:nvPr/>
        </p:nvSpPr>
        <p:spPr>
          <a:xfrm>
            <a:off x="1024894" y="1891199"/>
            <a:ext cx="4604039" cy="2308324"/>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تذاكر؟</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تراجع ما حفظت؟</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تدون ملاحظاتك؟</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تستعد للامتحان.</a:t>
            </a:r>
          </a:p>
        </p:txBody>
      </p:sp>
      <p:sp>
        <p:nvSpPr>
          <p:cNvPr id="170" name="TextBox 169">
            <a:extLst>
              <a:ext uri="{FF2B5EF4-FFF2-40B4-BE49-F238E27FC236}">
                <a16:creationId xmlns:a16="http://schemas.microsoft.com/office/drawing/2014/main" id="{B1FBF4D5-CE44-480D-BC29-B88EB2D96005}"/>
              </a:ext>
            </a:extLst>
          </p:cNvPr>
          <p:cNvSpPr txBox="1"/>
          <p:nvPr/>
        </p:nvSpPr>
        <p:spPr>
          <a:xfrm>
            <a:off x="11257684" y="4381552"/>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71" name="TextBox 170">
            <a:extLst>
              <a:ext uri="{FF2B5EF4-FFF2-40B4-BE49-F238E27FC236}">
                <a16:creationId xmlns:a16="http://schemas.microsoft.com/office/drawing/2014/main" id="{028D77CE-26CC-48A3-92E2-0D112FD9E9FA}"/>
              </a:ext>
            </a:extLst>
          </p:cNvPr>
          <p:cNvSpPr txBox="1"/>
          <p:nvPr/>
        </p:nvSpPr>
        <p:spPr>
          <a:xfrm flipH="1">
            <a:off x="386146" y="4293896"/>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الجلسة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7269552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randombar(horizontal)">
                                      <p:cBhvr>
                                        <p:cTn id="12" dur="500"/>
                                        <p:tgtEl>
                                          <p:spTgt spid="17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70"/>
                                        </p:tgtEl>
                                        <p:attrNameLst>
                                          <p:attrName>style.visibility</p:attrName>
                                        </p:attrNameLst>
                                      </p:cBhvr>
                                      <p:to>
                                        <p:strVal val="visible"/>
                                      </p:to>
                                    </p:set>
                                    <p:animEffect transition="in" filter="randombar(horizontal)">
                                      <p:cBhvr>
                                        <p:cTn id="15" dur="500"/>
                                        <p:tgtEl>
                                          <p:spTgt spid="170"/>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150"/>
                                        </p:tgtEl>
                                        <p:attrNameLst>
                                          <p:attrName>style.visibility</p:attrName>
                                        </p:attrNameLst>
                                      </p:cBhvr>
                                      <p:to>
                                        <p:strVal val="visible"/>
                                      </p:to>
                                    </p:set>
                                    <p:anim calcmode="lin" valueType="num">
                                      <p:cBhvr additive="base">
                                        <p:cTn id="18" dur="500" fill="hold"/>
                                        <p:tgtEl>
                                          <p:spTgt spid="150"/>
                                        </p:tgtEl>
                                        <p:attrNameLst>
                                          <p:attrName>ppt_x</p:attrName>
                                        </p:attrNameLst>
                                      </p:cBhvr>
                                      <p:tavLst>
                                        <p:tav tm="0">
                                          <p:val>
                                            <p:strVal val="#ppt_x"/>
                                          </p:val>
                                        </p:tav>
                                        <p:tav tm="100000">
                                          <p:val>
                                            <p:strVal val="#ppt_x"/>
                                          </p:val>
                                        </p:tav>
                                      </p:tavLst>
                                    </p:anim>
                                    <p:anim calcmode="lin" valueType="num">
                                      <p:cBhvr additive="base">
                                        <p:cTn id="19"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51">
                                            <p:txEl>
                                              <p:pRg st="0" end="0"/>
                                            </p:txEl>
                                          </p:spTgt>
                                        </p:tgtEl>
                                        <p:attrNameLst>
                                          <p:attrName>style.visibility</p:attrName>
                                        </p:attrNameLst>
                                      </p:cBhvr>
                                      <p:to>
                                        <p:strVal val="visible"/>
                                      </p:to>
                                    </p:set>
                                    <p:animEffect transition="in" filter="barn(inVertical)">
                                      <p:cBhvr>
                                        <p:cTn id="24" dur="500"/>
                                        <p:tgtEl>
                                          <p:spTgt spid="15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1">
                                            <p:txEl>
                                              <p:pRg st="1" end="1"/>
                                            </p:txEl>
                                          </p:spTgt>
                                        </p:tgtEl>
                                        <p:attrNameLst>
                                          <p:attrName>style.visibility</p:attrName>
                                        </p:attrNameLst>
                                      </p:cBhvr>
                                      <p:to>
                                        <p:strVal val="visible"/>
                                      </p:to>
                                    </p:set>
                                    <p:animEffect transition="in" filter="barn(inVertical)">
                                      <p:cBhvr>
                                        <p:cTn id="29" dur="500"/>
                                        <p:tgtEl>
                                          <p:spTgt spid="151">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51">
                                            <p:txEl>
                                              <p:pRg st="2" end="2"/>
                                            </p:txEl>
                                          </p:spTgt>
                                        </p:tgtEl>
                                        <p:attrNameLst>
                                          <p:attrName>style.visibility</p:attrName>
                                        </p:attrNameLst>
                                      </p:cBhvr>
                                      <p:to>
                                        <p:strVal val="visible"/>
                                      </p:to>
                                    </p:set>
                                    <p:animEffect transition="in" filter="barn(inVertical)">
                                      <p:cBhvr>
                                        <p:cTn id="34" dur="500"/>
                                        <p:tgtEl>
                                          <p:spTgt spid="151">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51">
                                            <p:txEl>
                                              <p:pRg st="3" end="3"/>
                                            </p:txEl>
                                          </p:spTgt>
                                        </p:tgtEl>
                                        <p:attrNameLst>
                                          <p:attrName>style.visibility</p:attrName>
                                        </p:attrNameLst>
                                      </p:cBhvr>
                                      <p:to>
                                        <p:strVal val="visible"/>
                                      </p:to>
                                    </p:set>
                                    <p:animEffect transition="in" filter="barn(inVertical)">
                                      <p:cBhvr>
                                        <p:cTn id="39" dur="500"/>
                                        <p:tgtEl>
                                          <p:spTgt spid="151">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71"/>
                                        </p:tgtEl>
                                        <p:attrNameLst>
                                          <p:attrName>style.visibility</p:attrName>
                                        </p:attrNameLst>
                                      </p:cBhvr>
                                      <p:to>
                                        <p:strVal val="visible"/>
                                      </p:to>
                                    </p:set>
                                    <p:anim calcmode="lin" valueType="num">
                                      <p:cBhvr additive="base">
                                        <p:cTn id="44" dur="500" fill="hold"/>
                                        <p:tgtEl>
                                          <p:spTgt spid="171"/>
                                        </p:tgtEl>
                                        <p:attrNameLst>
                                          <p:attrName>ppt_x</p:attrName>
                                        </p:attrNameLst>
                                      </p:cBhvr>
                                      <p:tavLst>
                                        <p:tav tm="0">
                                          <p:val>
                                            <p:strVal val="#ppt_x"/>
                                          </p:val>
                                        </p:tav>
                                        <p:tav tm="100000">
                                          <p:val>
                                            <p:strVal val="#ppt_x"/>
                                          </p:val>
                                        </p:tav>
                                      </p:tavLst>
                                    </p:anim>
                                    <p:anim calcmode="lin" valueType="num">
                                      <p:cBhvr additive="base">
                                        <p:cTn id="45" dur="500" fill="hold"/>
                                        <p:tgtEl>
                                          <p:spTgt spid="17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67"/>
                                        </p:tgtEl>
                                        <p:attrNameLst>
                                          <p:attrName>style.visibility</p:attrName>
                                        </p:attrNameLst>
                                      </p:cBhvr>
                                      <p:to>
                                        <p:strVal val="visible"/>
                                      </p:to>
                                    </p:set>
                                    <p:anim calcmode="lin" valueType="num">
                                      <p:cBhvr additive="base">
                                        <p:cTn id="48" dur="500" fill="hold"/>
                                        <p:tgtEl>
                                          <p:spTgt spid="167"/>
                                        </p:tgtEl>
                                        <p:attrNameLst>
                                          <p:attrName>ppt_x</p:attrName>
                                        </p:attrNameLst>
                                      </p:cBhvr>
                                      <p:tavLst>
                                        <p:tav tm="0">
                                          <p:val>
                                            <p:strVal val="#ppt_x"/>
                                          </p:val>
                                        </p:tav>
                                        <p:tav tm="100000">
                                          <p:val>
                                            <p:strVal val="#ppt_x"/>
                                          </p:val>
                                        </p:tav>
                                      </p:tavLst>
                                    </p:anim>
                                    <p:anim calcmode="lin" valueType="num">
                                      <p:cBhvr additive="base">
                                        <p:cTn id="49" dur="500" fill="hold"/>
                                        <p:tgtEl>
                                          <p:spTgt spid="16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68">
                                            <p:txEl>
                                              <p:pRg st="0" end="0"/>
                                            </p:txEl>
                                          </p:spTgt>
                                        </p:tgtEl>
                                        <p:attrNameLst>
                                          <p:attrName>style.visibility</p:attrName>
                                        </p:attrNameLst>
                                      </p:cBhvr>
                                      <p:to>
                                        <p:strVal val="visible"/>
                                      </p:to>
                                    </p:set>
                                    <p:animEffect transition="in" filter="barn(inVertical)">
                                      <p:cBhvr>
                                        <p:cTn id="54" dur="500"/>
                                        <p:tgtEl>
                                          <p:spTgt spid="168">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68">
                                            <p:txEl>
                                              <p:pRg st="1" end="1"/>
                                            </p:txEl>
                                          </p:spTgt>
                                        </p:tgtEl>
                                        <p:attrNameLst>
                                          <p:attrName>style.visibility</p:attrName>
                                        </p:attrNameLst>
                                      </p:cBhvr>
                                      <p:to>
                                        <p:strVal val="visible"/>
                                      </p:to>
                                    </p:set>
                                    <p:animEffect transition="in" filter="barn(inVertical)">
                                      <p:cBhvr>
                                        <p:cTn id="59" dur="500"/>
                                        <p:tgtEl>
                                          <p:spTgt spid="168">
                                            <p:txEl>
                                              <p:pRg st="1" end="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68">
                                            <p:txEl>
                                              <p:pRg st="2" end="2"/>
                                            </p:txEl>
                                          </p:spTgt>
                                        </p:tgtEl>
                                        <p:attrNameLst>
                                          <p:attrName>style.visibility</p:attrName>
                                        </p:attrNameLst>
                                      </p:cBhvr>
                                      <p:to>
                                        <p:strVal val="visible"/>
                                      </p:to>
                                    </p:set>
                                    <p:animEffect transition="in" filter="barn(inVertical)">
                                      <p:cBhvr>
                                        <p:cTn id="64" dur="500"/>
                                        <p:tgtEl>
                                          <p:spTgt spid="168">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68">
                                            <p:txEl>
                                              <p:pRg st="3" end="3"/>
                                            </p:txEl>
                                          </p:spTgt>
                                        </p:tgtEl>
                                        <p:attrNameLst>
                                          <p:attrName>style.visibility</p:attrName>
                                        </p:attrNameLst>
                                      </p:cBhvr>
                                      <p:to>
                                        <p:strVal val="visible"/>
                                      </p:to>
                                    </p:set>
                                    <p:animEffect transition="in" filter="barn(inVertical)">
                                      <p:cBhvr>
                                        <p:cTn id="69" dur="500"/>
                                        <p:tgtEl>
                                          <p:spTgt spid="16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P spid="167" grpId="0"/>
      <p:bldP spid="170" grpId="0"/>
      <p:bldP spid="171"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40</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sp>
        <p:nvSpPr>
          <p:cNvPr id="2" name="Rectangle 1"/>
          <p:cNvSpPr/>
          <p:nvPr/>
        </p:nvSpPr>
        <p:spPr>
          <a:xfrm>
            <a:off x="1314450" y="1224606"/>
            <a:ext cx="10744200" cy="517065"/>
          </a:xfrm>
          <a:prstGeom prst="rect">
            <a:avLst/>
          </a:prstGeom>
        </p:spPr>
        <p:txBody>
          <a:bodyPr wrap="square">
            <a:spAutoFit/>
          </a:bodyPr>
          <a:lstStyle/>
          <a:p>
            <a:pPr indent="6350" algn="justLow">
              <a:lnSpc>
                <a:spcPct val="115000"/>
              </a:lnSpc>
              <a:spcAft>
                <a:spcPts val="800"/>
              </a:spcAft>
            </a:pPr>
            <a:r>
              <a:rPr lang="ar-SA"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هناك 17 طريقة يمكنك من خلالها تقوية الذاكرة والعمل على تحفيزها بشكل مستمر</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وهم: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5572125" y="1741671"/>
            <a:ext cx="6355934" cy="976831"/>
            <a:chOff x="5443537" y="1666357"/>
            <a:chExt cx="6355934" cy="976831"/>
          </a:xfrm>
        </p:grpSpPr>
        <p:pic>
          <p:nvPicPr>
            <p:cNvPr id="5" name="Picture 4"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6" name="Group 5"/>
            <p:cNvGrpSpPr/>
            <p:nvPr/>
          </p:nvGrpSpPr>
          <p:grpSpPr>
            <a:xfrm>
              <a:off x="5443537" y="1666357"/>
              <a:ext cx="6098722" cy="925143"/>
              <a:chOff x="755362" y="-1481872"/>
              <a:chExt cx="6098961" cy="924882"/>
            </a:xfrm>
          </p:grpSpPr>
          <p:sp>
            <p:nvSpPr>
              <p:cNvPr id="8" name="Rectangle 7"/>
              <p:cNvSpPr/>
              <p:nvPr/>
            </p:nvSpPr>
            <p:spPr>
              <a:xfrm>
                <a:off x="755362" y="-1020524"/>
                <a:ext cx="5743836" cy="463534"/>
              </a:xfrm>
              <a:prstGeom prst="rect">
                <a:avLst/>
              </a:prstGeom>
            </p:spPr>
            <p:txBody>
              <a:bodyPr wrap="square">
                <a:noAutofit/>
              </a:bodyPr>
              <a:lstStyle/>
              <a:p>
                <a:pPr algn="r" rtl="1">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أفضل طرق تقوية الذاكرة: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1" name="Rectangle 10"/>
          <p:cNvSpPr/>
          <p:nvPr/>
        </p:nvSpPr>
        <p:spPr>
          <a:xfrm>
            <a:off x="728663" y="2612940"/>
            <a:ext cx="1082992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تعد ذاكرة الإنسان أحد أهم الأشياء التي تميزه عن غيره من المخلوقات، وهناك العديد من الطرق والوسائل التي يمكننا من خلالها تقوية الذاكرة وتحفيزها بشكل مستمر تجنباً لمشاكل النسيان</a:t>
            </a:r>
          </a:p>
        </p:txBody>
      </p:sp>
      <p:grpSp>
        <p:nvGrpSpPr>
          <p:cNvPr id="12" name="Group 11"/>
          <p:cNvGrpSpPr/>
          <p:nvPr/>
        </p:nvGrpSpPr>
        <p:grpSpPr>
          <a:xfrm>
            <a:off x="6086475" y="3683450"/>
            <a:ext cx="5841584" cy="976831"/>
            <a:chOff x="5957887" y="1666357"/>
            <a:chExt cx="5841584" cy="976831"/>
          </a:xfrm>
        </p:grpSpPr>
        <p:pic>
          <p:nvPicPr>
            <p:cNvPr id="13" name="Picture 12"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4" name="Group 13"/>
            <p:cNvGrpSpPr/>
            <p:nvPr/>
          </p:nvGrpSpPr>
          <p:grpSpPr>
            <a:xfrm>
              <a:off x="5957887" y="1666357"/>
              <a:ext cx="5584372" cy="925143"/>
              <a:chOff x="1269732" y="-1481872"/>
              <a:chExt cx="5584591" cy="924882"/>
            </a:xfrm>
          </p:grpSpPr>
          <p:sp>
            <p:nvSpPr>
              <p:cNvPr id="15" name="Rectangle 14"/>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ممارسة المشي تساعدك في تقوية الذاكرة: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7" name="Rectangle 16"/>
          <p:cNvSpPr/>
          <p:nvPr/>
        </p:nvSpPr>
        <p:spPr>
          <a:xfrm>
            <a:off x="728663" y="4554719"/>
            <a:ext cx="1082992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على سبيل المثال فالمشي قبل خوض الامتحان جيد جداً فحسب أبحاث دكتور تشاك هيلمان تم إثبات أن المشي لمدة ثلث ساعة قبل دخول الامتحان يطور من أداء الذاكرة</a:t>
            </a:r>
          </a:p>
        </p:txBody>
      </p:sp>
    </p:spTree>
    <p:extLst>
      <p:ext uri="{BB962C8B-B14F-4D97-AF65-F5344CB8AC3E}">
        <p14:creationId xmlns:p14="http://schemas.microsoft.com/office/powerpoint/2010/main" val="15091359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 calcmode="lin" valueType="num">
                                      <p:cBhvr>
                                        <p:cTn id="29" dur="1000" fill="hold"/>
                                        <p:tgtEl>
                                          <p:spTgt spid="12"/>
                                        </p:tgtEl>
                                        <p:attrNameLst>
                                          <p:attrName>style.rotation</p:attrName>
                                        </p:attrNameLst>
                                      </p:cBhvr>
                                      <p:tavLst>
                                        <p:tav tm="0">
                                          <p:val>
                                            <p:fltVal val="90"/>
                                          </p:val>
                                        </p:tav>
                                        <p:tav tm="100000">
                                          <p:val>
                                            <p:fltVal val="0"/>
                                          </p:val>
                                        </p:tav>
                                      </p:tavLst>
                                    </p:anim>
                                    <p:animEffect transition="in" filter="fade">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randombar(horizontal)">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41</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grpSp>
        <p:nvGrpSpPr>
          <p:cNvPr id="5" name="Group 4"/>
          <p:cNvGrpSpPr/>
          <p:nvPr/>
        </p:nvGrpSpPr>
        <p:grpSpPr>
          <a:xfrm>
            <a:off x="5527258" y="1213033"/>
            <a:ext cx="6355934" cy="976831"/>
            <a:chOff x="5443537" y="1666357"/>
            <a:chExt cx="6355934" cy="976831"/>
          </a:xfrm>
        </p:grpSpPr>
        <p:pic>
          <p:nvPicPr>
            <p:cNvPr id="6" name="Picture 5"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7" name="Group 6"/>
            <p:cNvGrpSpPr/>
            <p:nvPr/>
          </p:nvGrpSpPr>
          <p:grpSpPr>
            <a:xfrm>
              <a:off x="5443537" y="1666357"/>
              <a:ext cx="6098722" cy="925143"/>
              <a:chOff x="755362" y="-1481872"/>
              <a:chExt cx="6098961" cy="924882"/>
            </a:xfrm>
          </p:grpSpPr>
          <p:sp>
            <p:nvSpPr>
              <p:cNvPr id="8" name="Rectangle 7"/>
              <p:cNvSpPr/>
              <p:nvPr/>
            </p:nvSpPr>
            <p:spPr>
              <a:xfrm>
                <a:off x="755362" y="-1020524"/>
                <a:ext cx="574383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المذاكرة بصوت مسموع وعال:</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314326" y="2084302"/>
            <a:ext cx="1119939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هذه الطريقة فعالة جداً لتذكر ما درسه الطالب خلال المذاكرة وحينما تقوم بتطبيق هذه الطريقة ستجد الفرق بين الدراسة بدون صوت والدراسة بصوت مسموع بالتأكيد</a:t>
            </a:r>
          </a:p>
        </p:txBody>
      </p:sp>
      <p:grpSp>
        <p:nvGrpSpPr>
          <p:cNvPr id="11" name="Group 10"/>
          <p:cNvGrpSpPr/>
          <p:nvPr/>
        </p:nvGrpSpPr>
        <p:grpSpPr>
          <a:xfrm>
            <a:off x="6041608" y="2902597"/>
            <a:ext cx="5841584" cy="976831"/>
            <a:chOff x="5957887" y="1666357"/>
            <a:chExt cx="5841584" cy="976831"/>
          </a:xfrm>
        </p:grpSpPr>
        <p:pic>
          <p:nvPicPr>
            <p:cNvPr id="12" name="Picture 11"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3" name="Group 12"/>
            <p:cNvGrpSpPr/>
            <p:nvPr/>
          </p:nvGrpSpPr>
          <p:grpSpPr>
            <a:xfrm>
              <a:off x="5957887" y="1666357"/>
              <a:ext cx="5584372" cy="925143"/>
              <a:chOff x="1269732" y="-1481872"/>
              <a:chExt cx="5584591" cy="924882"/>
            </a:xfrm>
          </p:grpSpPr>
          <p:sp>
            <p:nvSpPr>
              <p:cNvPr id="14" name="Rectangle 13"/>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حفز نفسك بمكافأة بشيء تحبه:</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314326" y="3773866"/>
            <a:ext cx="1119939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هذه الطريقة من الطرق الجميلة التي يمكن أن يفعلها الشخص لتحفيز الرغبة على المذاكرة عنده وتجديد الطاقة لأن هذه الطريقة تخرج الشخص من الشعور بالروتين مما يساعدك على تقبل ما تقوم به وبالتالي سهولة التذكر فيما بعد</a:t>
            </a:r>
          </a:p>
        </p:txBody>
      </p:sp>
      <p:grpSp>
        <p:nvGrpSpPr>
          <p:cNvPr id="17" name="Group 16"/>
          <p:cNvGrpSpPr/>
          <p:nvPr/>
        </p:nvGrpSpPr>
        <p:grpSpPr>
          <a:xfrm>
            <a:off x="6068179" y="4584634"/>
            <a:ext cx="5841584" cy="976831"/>
            <a:chOff x="5957887" y="1666357"/>
            <a:chExt cx="5841584" cy="976831"/>
          </a:xfrm>
        </p:grpSpPr>
        <p:pic>
          <p:nvPicPr>
            <p:cNvPr id="18" name="Picture 17"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9" name="Group 18"/>
            <p:cNvGrpSpPr/>
            <p:nvPr/>
          </p:nvGrpSpPr>
          <p:grpSpPr>
            <a:xfrm>
              <a:off x="5957887" y="1666357"/>
              <a:ext cx="5584372" cy="925143"/>
              <a:chOff x="1269732" y="-1481872"/>
              <a:chExt cx="5584591" cy="924882"/>
            </a:xfrm>
          </p:grpSpPr>
          <p:sp>
            <p:nvSpPr>
              <p:cNvPr id="20" name="Rectangle 19"/>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طبق ما درسته:</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64772" y="5455903"/>
            <a:ext cx="1067552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هذه الطريقة فعالة جداً في تقوية الذاكرة عند الطلاب حيث يقوم الشخص بشرح ما تم مذاكرته حتى يعرف ما إذا كان ذاكر بشكل جيد أو لا ويمكن أن يطبق هذا على إخوته الصغار أو أصدقائه أو دمية ما</a:t>
            </a:r>
          </a:p>
        </p:txBody>
      </p:sp>
    </p:spTree>
    <p:extLst>
      <p:ext uri="{BB962C8B-B14F-4D97-AF65-F5344CB8AC3E}">
        <p14:creationId xmlns:p14="http://schemas.microsoft.com/office/powerpoint/2010/main" val="367525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42</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grpSp>
        <p:nvGrpSpPr>
          <p:cNvPr id="5" name="Group 4"/>
          <p:cNvGrpSpPr/>
          <p:nvPr/>
        </p:nvGrpSpPr>
        <p:grpSpPr>
          <a:xfrm>
            <a:off x="5527258" y="1213033"/>
            <a:ext cx="6355934" cy="976831"/>
            <a:chOff x="5443537" y="1666357"/>
            <a:chExt cx="6355934" cy="976831"/>
          </a:xfrm>
        </p:grpSpPr>
        <p:pic>
          <p:nvPicPr>
            <p:cNvPr id="6" name="Picture 5"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7" name="Group 6"/>
            <p:cNvGrpSpPr/>
            <p:nvPr/>
          </p:nvGrpSpPr>
          <p:grpSpPr>
            <a:xfrm>
              <a:off x="5443537" y="1666357"/>
              <a:ext cx="6098722" cy="925143"/>
              <a:chOff x="755362" y="-1481872"/>
              <a:chExt cx="6098961" cy="924882"/>
            </a:xfrm>
          </p:grpSpPr>
          <p:sp>
            <p:nvSpPr>
              <p:cNvPr id="8" name="Rectangle 7"/>
              <p:cNvSpPr/>
              <p:nvPr/>
            </p:nvSpPr>
            <p:spPr>
              <a:xfrm>
                <a:off x="755362" y="-1020524"/>
                <a:ext cx="574383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رسم خريطة في العقل:</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314326" y="2084302"/>
            <a:ext cx="1119939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عملية ترابط الأفكار ببعضها البعض عن طريق خريطة شاملة للمعلومات تساعد الشخص على تذكرها بشكل سهل جدا، ويمكنك إيجاد معلومات عديدة عن الخرائط الذهنية</a:t>
            </a:r>
          </a:p>
        </p:txBody>
      </p:sp>
      <p:grpSp>
        <p:nvGrpSpPr>
          <p:cNvPr id="11" name="Group 10"/>
          <p:cNvGrpSpPr/>
          <p:nvPr/>
        </p:nvGrpSpPr>
        <p:grpSpPr>
          <a:xfrm>
            <a:off x="6041608" y="2902597"/>
            <a:ext cx="5841584" cy="976831"/>
            <a:chOff x="5957887" y="1666357"/>
            <a:chExt cx="5841584" cy="976831"/>
          </a:xfrm>
        </p:grpSpPr>
        <p:pic>
          <p:nvPicPr>
            <p:cNvPr id="12" name="Picture 11"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3" name="Group 12"/>
            <p:cNvGrpSpPr/>
            <p:nvPr/>
          </p:nvGrpSpPr>
          <p:grpSpPr>
            <a:xfrm>
              <a:off x="5957887" y="1666357"/>
              <a:ext cx="5584372" cy="925143"/>
              <a:chOff x="1269732" y="-1481872"/>
              <a:chExt cx="5584591" cy="924882"/>
            </a:xfrm>
          </p:grpSpPr>
          <p:sp>
            <p:nvSpPr>
              <p:cNvPr id="14" name="Rectangle 13"/>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استخدام الرسم في المذاكرة: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314326" y="3773866"/>
            <a:ext cx="1119939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يمكن استخدام الرسم لتوصيف معلومات معينة لأن شكل الرسمة يتذكرها الشخص عن طريق استخدام الذاكرة البصرية وهذه الطريقة تساعد على تسهيل حفظ المعلومات الصعبة وبالتالي تقوية الذاكرة</a:t>
            </a:r>
          </a:p>
        </p:txBody>
      </p:sp>
      <p:grpSp>
        <p:nvGrpSpPr>
          <p:cNvPr id="17" name="Group 16"/>
          <p:cNvGrpSpPr/>
          <p:nvPr/>
        </p:nvGrpSpPr>
        <p:grpSpPr>
          <a:xfrm>
            <a:off x="6068179" y="4584634"/>
            <a:ext cx="5841584" cy="976831"/>
            <a:chOff x="5957887" y="1666357"/>
            <a:chExt cx="5841584" cy="976831"/>
          </a:xfrm>
        </p:grpSpPr>
        <p:pic>
          <p:nvPicPr>
            <p:cNvPr id="18" name="Picture 17"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9" name="Group 18"/>
            <p:cNvGrpSpPr/>
            <p:nvPr/>
          </p:nvGrpSpPr>
          <p:grpSpPr>
            <a:xfrm>
              <a:off x="5957887" y="1666357"/>
              <a:ext cx="5584372" cy="925143"/>
              <a:chOff x="1269732" y="-1481872"/>
              <a:chExt cx="5584591" cy="924882"/>
            </a:xfrm>
          </p:grpSpPr>
          <p:sp>
            <p:nvSpPr>
              <p:cNvPr id="20" name="Rectangle 19"/>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الحد من استخدام الإنترنت عن طريق التطبيقات:</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8</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64772" y="5455903"/>
            <a:ext cx="1067552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عندما يدمن الشخص موقع ما فإنه يمكنه أن يحظر هذا الموقع باستخدام تطبيقات متعددة على الانترنت حتى يركز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دراسته بشكل جيد، مما يساعد على تقليل تشتيت الانتباه </a:t>
            </a:r>
          </a:p>
        </p:txBody>
      </p:sp>
    </p:spTree>
    <p:extLst>
      <p:ext uri="{BB962C8B-B14F-4D97-AF65-F5344CB8AC3E}">
        <p14:creationId xmlns:p14="http://schemas.microsoft.com/office/powerpoint/2010/main" val="2955987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43</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grpSp>
        <p:nvGrpSpPr>
          <p:cNvPr id="5" name="Group 4"/>
          <p:cNvGrpSpPr/>
          <p:nvPr/>
        </p:nvGrpSpPr>
        <p:grpSpPr>
          <a:xfrm>
            <a:off x="5527258" y="1213033"/>
            <a:ext cx="6355934" cy="976831"/>
            <a:chOff x="5443537" y="1666357"/>
            <a:chExt cx="6355934" cy="976831"/>
          </a:xfrm>
        </p:grpSpPr>
        <p:pic>
          <p:nvPicPr>
            <p:cNvPr id="6" name="Picture 5"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7" name="Group 6"/>
            <p:cNvGrpSpPr/>
            <p:nvPr/>
          </p:nvGrpSpPr>
          <p:grpSpPr>
            <a:xfrm>
              <a:off x="5443537" y="1666357"/>
              <a:ext cx="6098722" cy="925143"/>
              <a:chOff x="755362" y="-1481872"/>
              <a:chExt cx="6098961" cy="924882"/>
            </a:xfrm>
          </p:grpSpPr>
          <p:sp>
            <p:nvSpPr>
              <p:cNvPr id="8" name="Rectangle 7"/>
              <p:cNvSpPr/>
              <p:nvPr/>
            </p:nvSpPr>
            <p:spPr>
              <a:xfrm>
                <a:off x="755362" y="-1020524"/>
                <a:ext cx="574383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عمل بطاقات تعليمية: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99198" y="-1481872"/>
                <a:ext cx="355125" cy="40967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9</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314326" y="2084302"/>
            <a:ext cx="1119939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لكي تعمل الذاكرة بشكل أسرع فمن خلال البطاقات التعليمية يمكن للشخص أن يختبر مذاكرته ومدى سرعته في تذكر المعلومات</a:t>
            </a:r>
          </a:p>
        </p:txBody>
      </p:sp>
      <p:grpSp>
        <p:nvGrpSpPr>
          <p:cNvPr id="11" name="Group 10"/>
          <p:cNvGrpSpPr/>
          <p:nvPr/>
        </p:nvGrpSpPr>
        <p:grpSpPr>
          <a:xfrm>
            <a:off x="6041608" y="2902597"/>
            <a:ext cx="5841584" cy="976831"/>
            <a:chOff x="5957887" y="1666357"/>
            <a:chExt cx="5841584" cy="976831"/>
          </a:xfrm>
        </p:grpSpPr>
        <p:pic>
          <p:nvPicPr>
            <p:cNvPr id="12" name="Picture 11"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3" name="Group 12"/>
            <p:cNvGrpSpPr/>
            <p:nvPr/>
          </p:nvGrpSpPr>
          <p:grpSpPr>
            <a:xfrm>
              <a:off x="5957887" y="1666357"/>
              <a:ext cx="5715002" cy="925143"/>
              <a:chOff x="1269732" y="-1481872"/>
              <a:chExt cx="5715225" cy="924882"/>
            </a:xfrm>
          </p:grpSpPr>
          <p:sp>
            <p:nvSpPr>
              <p:cNvPr id="14" name="Rectangle 13"/>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خُذ استراحة لكسر الروتين:</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6456334" y="-1481872"/>
                <a:ext cx="528623" cy="40419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314326" y="3773866"/>
            <a:ext cx="1119939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تقل كفاءة عمل العقل بعد ساعة و30 دقيقة من المذاكرة المستمرة وهنا لا بد من أن يأخذ الشخص قسطا من الراحة بعد 45 أو 50 دقيقة حتى لا تضيع المذاكرة هباء وأخذ راحة أيضا يساعد على تجديد الطاقة مرة أخرى</a:t>
            </a:r>
          </a:p>
        </p:txBody>
      </p:sp>
      <p:grpSp>
        <p:nvGrpSpPr>
          <p:cNvPr id="17" name="Group 16"/>
          <p:cNvGrpSpPr/>
          <p:nvPr/>
        </p:nvGrpSpPr>
        <p:grpSpPr>
          <a:xfrm>
            <a:off x="6068179" y="4584634"/>
            <a:ext cx="5841584" cy="976831"/>
            <a:chOff x="5957887" y="1666357"/>
            <a:chExt cx="5841584" cy="976831"/>
          </a:xfrm>
        </p:grpSpPr>
        <p:pic>
          <p:nvPicPr>
            <p:cNvPr id="18" name="Picture 17"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9" name="Group 18"/>
            <p:cNvGrpSpPr/>
            <p:nvPr/>
          </p:nvGrpSpPr>
          <p:grpSpPr>
            <a:xfrm>
              <a:off x="5957887" y="1666357"/>
              <a:ext cx="5645568" cy="925143"/>
              <a:chOff x="1269732" y="-1481872"/>
              <a:chExt cx="5645788" cy="924882"/>
            </a:xfrm>
          </p:grpSpPr>
          <p:sp>
            <p:nvSpPr>
              <p:cNvPr id="20" name="Rectangle 19"/>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كسر الروتين عن طريق تغيير المكان:</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6456332" y="-1481872"/>
                <a:ext cx="459188" cy="461348"/>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11</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64772" y="5455903"/>
            <a:ext cx="1067552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الروتين في أي شيء ما يقلل من جماله ومن هنا فإنه يجب على الطالب أن يغير مكانه بين الفترة والأخرى حتى لا يقل الحافز وتتجدد طاقته وهذه الطريقة تساعد على الاحتفاظ بالمعلومات بشكل أفضل، مما يساعده على تقوية الذاكرة</a:t>
            </a:r>
          </a:p>
        </p:txBody>
      </p:sp>
    </p:spTree>
    <p:extLst>
      <p:ext uri="{BB962C8B-B14F-4D97-AF65-F5344CB8AC3E}">
        <p14:creationId xmlns:p14="http://schemas.microsoft.com/office/powerpoint/2010/main" val="38076072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44</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grpSp>
        <p:nvGrpSpPr>
          <p:cNvPr id="5" name="Group 4"/>
          <p:cNvGrpSpPr/>
          <p:nvPr/>
        </p:nvGrpSpPr>
        <p:grpSpPr>
          <a:xfrm>
            <a:off x="5527258" y="1174201"/>
            <a:ext cx="6355934" cy="1015663"/>
            <a:chOff x="5443537" y="1627525"/>
            <a:chExt cx="6355934" cy="1015663"/>
          </a:xfrm>
        </p:grpSpPr>
        <p:pic>
          <p:nvPicPr>
            <p:cNvPr id="6" name="Picture 5"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7" name="Group 6"/>
            <p:cNvGrpSpPr/>
            <p:nvPr/>
          </p:nvGrpSpPr>
          <p:grpSpPr>
            <a:xfrm>
              <a:off x="5443537" y="1627525"/>
              <a:ext cx="6186490" cy="963975"/>
              <a:chOff x="755362" y="-1520693"/>
              <a:chExt cx="6186731" cy="963703"/>
            </a:xfrm>
          </p:grpSpPr>
          <p:sp>
            <p:nvSpPr>
              <p:cNvPr id="8" name="Rectangle 7"/>
              <p:cNvSpPr/>
              <p:nvPr/>
            </p:nvSpPr>
            <p:spPr>
              <a:xfrm>
                <a:off x="755362" y="-1020524"/>
                <a:ext cx="574383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النوم مبكراً في ليلة الامتحان:</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13471" y="-1520693"/>
                <a:ext cx="528622" cy="487776"/>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12</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314326" y="2084302"/>
            <a:ext cx="1119939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النوم بشكل جيد في ليلة الامتحان يساعد الشخص على الاحتفاظ بالمعلومات بشكل جيد ويسهل من عملية تذكر المعلومات أثناء الامتحان</a:t>
            </a:r>
          </a:p>
        </p:txBody>
      </p:sp>
      <p:grpSp>
        <p:nvGrpSpPr>
          <p:cNvPr id="11" name="Group 10"/>
          <p:cNvGrpSpPr/>
          <p:nvPr/>
        </p:nvGrpSpPr>
        <p:grpSpPr>
          <a:xfrm>
            <a:off x="6041608" y="2902597"/>
            <a:ext cx="5841584" cy="976831"/>
            <a:chOff x="5957887" y="1666357"/>
            <a:chExt cx="5841584" cy="976831"/>
          </a:xfrm>
        </p:grpSpPr>
        <p:pic>
          <p:nvPicPr>
            <p:cNvPr id="12" name="Picture 11"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3" name="Group 12"/>
            <p:cNvGrpSpPr/>
            <p:nvPr/>
          </p:nvGrpSpPr>
          <p:grpSpPr>
            <a:xfrm>
              <a:off x="5957887" y="1666357"/>
              <a:ext cx="5715002" cy="925143"/>
              <a:chOff x="1269732" y="-1481872"/>
              <a:chExt cx="5715225" cy="924882"/>
            </a:xfrm>
          </p:grpSpPr>
          <p:sp>
            <p:nvSpPr>
              <p:cNvPr id="14" name="Rectangle 13"/>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استخدام طرق للمذاكرة غير تقليدية: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6456334" y="-1481872"/>
                <a:ext cx="528623" cy="40419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13</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314326" y="3773866"/>
            <a:ext cx="11199395" cy="977191"/>
          </a:xfrm>
          <a:prstGeom prst="rect">
            <a:avLst/>
          </a:prstGeom>
        </p:spPr>
        <p:txBody>
          <a:bodyPr wrap="square">
            <a:spAutoFit/>
          </a:bodyPr>
          <a:lstStyle/>
          <a:p>
            <a:pPr algn="justLow">
              <a:lnSpc>
                <a:spcPct val="125000"/>
              </a:lnSpc>
              <a:spcAft>
                <a:spcPts val="800"/>
              </a:spcAft>
            </a:pPr>
            <a:r>
              <a:rPr lang="ar-EG" sz="23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تغيير طريقة المذاكرة يعد خطوة ممتازة وفعالة في تحسين القدرة على استيعاب المعلومات ومن هذه الطرق استخدام الإنترنت لمشاهدة الفيديوهات التعليمية أو قم بشرح ما تعلمته للآخرين أو قم بتسجيل فيديو لك وأنت تشرح ما فهمته من المذاكرة</a:t>
            </a:r>
          </a:p>
        </p:txBody>
      </p:sp>
      <p:grpSp>
        <p:nvGrpSpPr>
          <p:cNvPr id="17" name="Group 16"/>
          <p:cNvGrpSpPr/>
          <p:nvPr/>
        </p:nvGrpSpPr>
        <p:grpSpPr>
          <a:xfrm>
            <a:off x="6068179" y="4584634"/>
            <a:ext cx="5841584" cy="976831"/>
            <a:chOff x="5957887" y="1666357"/>
            <a:chExt cx="5841584" cy="976831"/>
          </a:xfrm>
        </p:grpSpPr>
        <p:pic>
          <p:nvPicPr>
            <p:cNvPr id="18" name="Picture 17"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9" name="Group 18"/>
            <p:cNvGrpSpPr/>
            <p:nvPr/>
          </p:nvGrpSpPr>
          <p:grpSpPr>
            <a:xfrm>
              <a:off x="5957887" y="1666357"/>
              <a:ext cx="5645568" cy="925143"/>
              <a:chOff x="1269732" y="-1481872"/>
              <a:chExt cx="5645788" cy="924882"/>
            </a:xfrm>
          </p:grpSpPr>
          <p:sp>
            <p:nvSpPr>
              <p:cNvPr id="20" name="Rectangle 19"/>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رش العطر من أجل تقوية الذاكرة: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6456332" y="-1481872"/>
                <a:ext cx="459188" cy="461348"/>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14</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64772" y="5455903"/>
            <a:ext cx="1067552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الطرق التي تساعد على زيادة كفاءة عملية التذكر وتقوية الذاكرة هو رش عطر غريب على الشخص في ليلة المذاكرة ورشة مرة أخرى قبل الامتحان مباشرة وهذه الطريقة ناجحة وفعالة جداً</a:t>
            </a:r>
          </a:p>
        </p:txBody>
      </p:sp>
    </p:spTree>
    <p:extLst>
      <p:ext uri="{BB962C8B-B14F-4D97-AF65-F5344CB8AC3E}">
        <p14:creationId xmlns:p14="http://schemas.microsoft.com/office/powerpoint/2010/main" val="5858345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45</a:t>
            </a:fld>
            <a:endParaRPr lang="ar-EG">
              <a:solidFill>
                <a:prstClr val="black">
                  <a:tint val="75000"/>
                </a:prstClr>
              </a:solidFill>
            </a:endParaRPr>
          </a:p>
        </p:txBody>
      </p:sp>
      <p:sp>
        <p:nvSpPr>
          <p:cNvPr id="4" name="Rectangle 3"/>
          <p:cNvSpPr/>
          <p:nvPr/>
        </p:nvSpPr>
        <p:spPr>
          <a:xfrm>
            <a:off x="7324761" y="-124168"/>
            <a:ext cx="4474710" cy="1169551"/>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17 طريقة تساعد الطلاب على تقوية الذاكرة من خلال نمط حياتهم</a:t>
            </a:r>
          </a:p>
        </p:txBody>
      </p:sp>
      <p:grpSp>
        <p:nvGrpSpPr>
          <p:cNvPr id="5" name="Group 4"/>
          <p:cNvGrpSpPr/>
          <p:nvPr/>
        </p:nvGrpSpPr>
        <p:grpSpPr>
          <a:xfrm>
            <a:off x="5527258" y="1174201"/>
            <a:ext cx="6355934" cy="1015663"/>
            <a:chOff x="5443537" y="1627525"/>
            <a:chExt cx="6355934" cy="1015663"/>
          </a:xfrm>
        </p:grpSpPr>
        <p:pic>
          <p:nvPicPr>
            <p:cNvPr id="6" name="Picture 5"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7" name="Group 6"/>
            <p:cNvGrpSpPr/>
            <p:nvPr/>
          </p:nvGrpSpPr>
          <p:grpSpPr>
            <a:xfrm>
              <a:off x="5443537" y="1627525"/>
              <a:ext cx="6186490" cy="963975"/>
              <a:chOff x="755362" y="-1520693"/>
              <a:chExt cx="6186731" cy="963703"/>
            </a:xfrm>
          </p:grpSpPr>
          <p:sp>
            <p:nvSpPr>
              <p:cNvPr id="8" name="Rectangle 7"/>
              <p:cNvSpPr/>
              <p:nvPr/>
            </p:nvSpPr>
            <p:spPr>
              <a:xfrm>
                <a:off x="755362" y="-1020524"/>
                <a:ext cx="574383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المذاكرة مع الأصدقاء:</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413471" y="-1520693"/>
                <a:ext cx="528622" cy="487776"/>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15</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314326" y="2084302"/>
            <a:ext cx="11199396"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إن المذاكرة مع أصدقائك لها جانب إيجابي وجانب سلبي فالسلبي حين انشغال الأصدقاء مع بعضهم البعض في الحديث والابتعاد عن المذاكرة وتضييع الوقت ولكن يجب استغلال فرصة تجمع الأصدقاء في الدراسة بشكل جيد وتجميع المعلومات</a:t>
            </a:r>
          </a:p>
        </p:txBody>
      </p:sp>
      <p:grpSp>
        <p:nvGrpSpPr>
          <p:cNvPr id="11" name="Group 10"/>
          <p:cNvGrpSpPr/>
          <p:nvPr/>
        </p:nvGrpSpPr>
        <p:grpSpPr>
          <a:xfrm>
            <a:off x="6041608" y="2902597"/>
            <a:ext cx="5841584" cy="976831"/>
            <a:chOff x="5957887" y="1666357"/>
            <a:chExt cx="5841584" cy="976831"/>
          </a:xfrm>
        </p:grpSpPr>
        <p:pic>
          <p:nvPicPr>
            <p:cNvPr id="12" name="Picture 11"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3" name="Group 12"/>
            <p:cNvGrpSpPr/>
            <p:nvPr/>
          </p:nvGrpSpPr>
          <p:grpSpPr>
            <a:xfrm>
              <a:off x="5957887" y="1666357"/>
              <a:ext cx="5715002" cy="925143"/>
              <a:chOff x="1269732" y="-1481872"/>
              <a:chExt cx="5715225" cy="924882"/>
            </a:xfrm>
          </p:grpSpPr>
          <p:sp>
            <p:nvSpPr>
              <p:cNvPr id="14" name="Rectangle 13"/>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التأمل يساعد في تقوية الذاكرة: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6456334" y="-1481872"/>
                <a:ext cx="528623" cy="404195"/>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16</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6" name="Rectangle 15"/>
          <p:cNvSpPr/>
          <p:nvPr/>
        </p:nvSpPr>
        <p:spPr>
          <a:xfrm>
            <a:off x="314326" y="3773866"/>
            <a:ext cx="11199395" cy="938719"/>
          </a:xfrm>
          <a:prstGeom prst="rect">
            <a:avLst/>
          </a:prstGeom>
        </p:spPr>
        <p:txBody>
          <a:bodyPr wrap="square">
            <a:spAutoFit/>
          </a:bodyPr>
          <a:lstStyle/>
          <a:p>
            <a:pPr algn="justLow">
              <a:lnSpc>
                <a:spcPct val="125000"/>
              </a:lnSpc>
              <a:spcAft>
                <a:spcPts val="800"/>
              </a:spcAft>
            </a:pPr>
            <a:r>
              <a:rPr lang="ar-EG" sz="22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الطرق التي تقوي التركيز هي طريقة التأمل وليس هذا فقط بل أيضًا يعمل التأمل على خفض معدل الإجهاد قبل الخوض في الامتحان وذلك لأن التأمل يطور من صحة كل من العقل والبدن مما يساعدك في الحصول على ذاكرة قوية وسهولة في تذكر المعلومات</a:t>
            </a:r>
          </a:p>
        </p:txBody>
      </p:sp>
      <p:grpSp>
        <p:nvGrpSpPr>
          <p:cNvPr id="17" name="Group 16"/>
          <p:cNvGrpSpPr/>
          <p:nvPr/>
        </p:nvGrpSpPr>
        <p:grpSpPr>
          <a:xfrm>
            <a:off x="6041608" y="4509403"/>
            <a:ext cx="5841584" cy="976831"/>
            <a:chOff x="5957887" y="1666357"/>
            <a:chExt cx="5841584" cy="976831"/>
          </a:xfrm>
        </p:grpSpPr>
        <p:pic>
          <p:nvPicPr>
            <p:cNvPr id="18" name="Picture 17" descr="C:\Users\ze\Pictures\idhl\طرق-تقوية-الذاكرة-والتركيز.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7088" y="1920894"/>
              <a:ext cx="812383" cy="722294"/>
            </a:xfrm>
            <a:prstGeom prst="rect">
              <a:avLst/>
            </a:prstGeom>
            <a:noFill/>
            <a:ln>
              <a:noFill/>
            </a:ln>
          </p:spPr>
        </p:pic>
        <p:grpSp>
          <p:nvGrpSpPr>
            <p:cNvPr id="19" name="Group 18"/>
            <p:cNvGrpSpPr/>
            <p:nvPr/>
          </p:nvGrpSpPr>
          <p:grpSpPr>
            <a:xfrm>
              <a:off x="5957887" y="1666357"/>
              <a:ext cx="5645568" cy="925143"/>
              <a:chOff x="1269732" y="-1481872"/>
              <a:chExt cx="5645788" cy="924882"/>
            </a:xfrm>
          </p:grpSpPr>
          <p:sp>
            <p:nvSpPr>
              <p:cNvPr id="20" name="Rectangle 19"/>
              <p:cNvSpPr/>
              <p:nvPr/>
            </p:nvSpPr>
            <p:spPr>
              <a:xfrm>
                <a:off x="1269732" y="-1020524"/>
                <a:ext cx="5229466" cy="463534"/>
              </a:xfrm>
              <a:prstGeom prst="rect">
                <a:avLst/>
              </a:prstGeom>
            </p:spPr>
            <p:txBody>
              <a:bodyPr wrap="square">
                <a:noAutofit/>
              </a:bodyPr>
              <a:lstStyle/>
              <a:p>
                <a:pPr>
                  <a:lnSpc>
                    <a:spcPct val="107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الإيجابية تساعدك على تقوية الذاكرة: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6456332" y="-1481872"/>
                <a:ext cx="459188" cy="461348"/>
              </a:xfrm>
              <a:prstGeom prst="rect">
                <a:avLst/>
              </a:prstGeom>
            </p:spPr>
            <p:txBody>
              <a:bodyPr wrap="square">
                <a:noAutofit/>
              </a:bodyPr>
              <a:lstStyle/>
              <a:p>
                <a:pPr algn="ctr" rtl="0">
                  <a:lnSpc>
                    <a:spcPct val="107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17</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2" name="Rectangle 21"/>
          <p:cNvSpPr/>
          <p:nvPr/>
        </p:nvSpPr>
        <p:spPr>
          <a:xfrm>
            <a:off x="838201" y="5380672"/>
            <a:ext cx="1067552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المعروف أن الإيجابية هي عامل كبير جدا في تقدم الشخص وتطوير كفاءة عمله وانتاجه ولذا يجب على الشخص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أن يفكر بطريقة إيجابية ويترك التفكير السلبي جانبًا حتى ينتج أكثر من العادي</a:t>
            </a:r>
          </a:p>
        </p:txBody>
      </p:sp>
    </p:spTree>
    <p:extLst>
      <p:ext uri="{BB962C8B-B14F-4D97-AF65-F5344CB8AC3E}">
        <p14:creationId xmlns:p14="http://schemas.microsoft.com/office/powerpoint/2010/main" val="1574184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271463" y="627861"/>
            <a:ext cx="5612969" cy="101566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0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الجلسة التدريبية الثانية</a:t>
            </a:r>
          </a:p>
        </p:txBody>
      </p:sp>
      <p:sp>
        <p:nvSpPr>
          <p:cNvPr id="8" name="Rectangle 7"/>
          <p:cNvSpPr/>
          <p:nvPr/>
        </p:nvSpPr>
        <p:spPr>
          <a:xfrm>
            <a:off x="100013" y="4164092"/>
            <a:ext cx="5290968" cy="1107996"/>
          </a:xfrm>
          <a:prstGeom prst="rect">
            <a:avLst/>
          </a:prstGeom>
        </p:spPr>
        <p:txBody>
          <a:bodyPr wrap="square">
            <a:spAutoFit/>
          </a:bodyPr>
          <a:lstStyle/>
          <a:p>
            <a:pPr lvl="0" algn="ctr">
              <a:lnSpc>
                <a:spcPct val="150000"/>
              </a:lnSpc>
            </a:pPr>
            <a:r>
              <a:rPr lang="ar-EG" sz="4800" b="1" dirty="0">
                <a:solidFill>
                  <a:srgbClr val="23ACEE"/>
                </a:solidFill>
                <a:latin typeface="Sakkal Majalla" pitchFamily="2" charset="-78"/>
                <a:cs typeface="Sakkal Majalla" pitchFamily="2" charset="-78"/>
              </a:rPr>
              <a:t>التحصيل الدراسي ومعوقاته</a:t>
            </a:r>
            <a:endParaRPr kumimoji="0" lang="ar-EG" sz="4800" b="1" i="0" u="none" strike="noStrike" kern="1200" cap="none" spc="0" normalizeH="0" baseline="0" noProof="0" dirty="0">
              <a:ln>
                <a:noFill/>
              </a:ln>
              <a:solidFill>
                <a:srgbClr val="23ACEE"/>
              </a:solidFill>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2" name="Picture 1"/>
          <p:cNvPicPr>
            <a:picLocks noChangeAspect="1"/>
          </p:cNvPicPr>
          <p:nvPr/>
        </p:nvPicPr>
        <p:blipFill>
          <a:blip r:embed="rId5"/>
          <a:stretch>
            <a:fillRect/>
          </a:stretch>
        </p:blipFill>
        <p:spPr>
          <a:xfrm>
            <a:off x="5686425" y="728662"/>
            <a:ext cx="5229225" cy="4543426"/>
          </a:xfrm>
          <a:prstGeom prst="ellipse">
            <a:avLst/>
          </a:prstGeom>
          <a:ln>
            <a:noFill/>
          </a:ln>
          <a:effectLst/>
        </p:spPr>
      </p:pic>
    </p:spTree>
    <p:extLst>
      <p:ext uri="{BB962C8B-B14F-4D97-AF65-F5344CB8AC3E}">
        <p14:creationId xmlns:p14="http://schemas.microsoft.com/office/powerpoint/2010/main" val="3958229698"/>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التحصيل الدراسي</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291253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48</a:t>
            </a:fld>
            <a:endParaRPr lang="ar-EG">
              <a:solidFill>
                <a:prstClr val="black">
                  <a:tint val="75000"/>
                </a:prstClr>
              </a:solidFill>
            </a:endParaRPr>
          </a:p>
        </p:txBody>
      </p:sp>
      <p:sp>
        <p:nvSpPr>
          <p:cNvPr id="4" name="Rectangle 3"/>
          <p:cNvSpPr/>
          <p:nvPr/>
        </p:nvSpPr>
        <p:spPr>
          <a:xfrm>
            <a:off x="7353336" y="118720"/>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التحصيل الدراسي</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37546" y="1409998"/>
            <a:ext cx="381000" cy="4856672"/>
          </a:xfrm>
          <a:prstGeom prst="rect">
            <a:avLst/>
          </a:prstGeom>
        </p:spPr>
      </p:pic>
      <p:sp>
        <p:nvSpPr>
          <p:cNvPr id="6" name="Rectangle 5"/>
          <p:cNvSpPr/>
          <p:nvPr/>
        </p:nvSpPr>
        <p:spPr>
          <a:xfrm>
            <a:off x="418367" y="140999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حظي مفهوم التحصيل الدراسي بالاهتمام الكبير من قبل المختصين في مجال علم النفس وعلوم التربية، فعلماء التربية ينظرون إلى التحصيل الدراسي على انه المعلومات التي اكتسبها الطالب أو التي نمت لديه من خلال تعلم المواد الدراسية </a:t>
            </a:r>
          </a:p>
        </p:txBody>
      </p:sp>
      <p:sp>
        <p:nvSpPr>
          <p:cNvPr id="7" name="Rectangle 6"/>
          <p:cNvSpPr/>
          <p:nvPr/>
        </p:nvSpPr>
        <p:spPr>
          <a:xfrm>
            <a:off x="418367" y="284547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يتم قياس هذا التحصيل بالدرجة التي يتحصل عليها التلميذ في إحدى الاختبارات التحصيلية، إذا فالتحصيل الدراسي هو اكتساب المعارف وجاء ذكره في معجم المصطلحات النفسية والتربوية بأنه: ما حصله الفرد من أهداف أو التعريف</a:t>
            </a:r>
          </a:p>
        </p:txBody>
      </p:sp>
      <p:sp>
        <p:nvSpPr>
          <p:cNvPr id="8" name="Rectangle 7"/>
          <p:cNvSpPr/>
          <p:nvPr/>
        </p:nvSpPr>
        <p:spPr>
          <a:xfrm>
            <a:off x="418367" y="4091865"/>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التحصيل الدراسي هو المعرفة التي يحصل عليها الطفل من خلال برنامج مدرسي قصد تكيفه مع الوسط والعمل المدرسي</a:t>
            </a:r>
          </a:p>
        </p:txBody>
      </p:sp>
      <p:sp>
        <p:nvSpPr>
          <p:cNvPr id="9" name="Rectangle 8"/>
          <p:cNvSpPr/>
          <p:nvPr/>
        </p:nvSpPr>
        <p:spPr>
          <a:xfrm>
            <a:off x="418368" y="522718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يدل هذا التعريف على النتيجة التي يتحصل عليها التلاميذ بعد إجراء عملية التعليم والتعلم في برامج الدراسة، وفي جميع المستويات كما قد يكون تحصيلا عاما بالنسبة لجميع المواد الأخرى في نهاية السنة الدراسية</a:t>
            </a:r>
          </a:p>
        </p:txBody>
      </p:sp>
    </p:spTree>
    <p:extLst>
      <p:ext uri="{BB962C8B-B14F-4D97-AF65-F5344CB8AC3E}">
        <p14:creationId xmlns:p14="http://schemas.microsoft.com/office/powerpoint/2010/main" val="37686098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عوامل التحصيل الدراسي</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178363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3840" y="3624239"/>
            <a:ext cx="2097964" cy="1162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4400" b="1" dirty="0">
                <a:ln>
                  <a:solidFill>
                    <a:prstClr val="white"/>
                  </a:solidFill>
                </a:ln>
                <a:solidFill>
                  <a:prstClr val="white"/>
                </a:solidFill>
                <a:latin typeface="Sakkal Majalla" pitchFamily="2" charset="-78"/>
                <a:cs typeface="Sakkal Majalla" pitchFamily="2" charset="-78"/>
              </a:rPr>
              <a:t>الهدف العام</a:t>
            </a:r>
          </a:p>
        </p:txBody>
      </p:sp>
      <p:sp>
        <p:nvSpPr>
          <p:cNvPr id="13" name="Rectangle 12"/>
          <p:cNvSpPr/>
          <p:nvPr/>
        </p:nvSpPr>
        <p:spPr>
          <a:xfrm>
            <a:off x="1315916" y="3473910"/>
            <a:ext cx="5467350" cy="1977464"/>
          </a:xfrm>
          <a:prstGeom prst="rect">
            <a:avLst/>
          </a:prstGeom>
        </p:spPr>
        <p:txBody>
          <a:bodyPr wrap="square">
            <a:spAutoFit/>
          </a:bodyPr>
          <a:lstStyle/>
          <a:p>
            <a:pPr algn="ctr">
              <a:lnSpc>
                <a:spcPct val="150000"/>
              </a:lnSpc>
            </a:pPr>
            <a:r>
              <a:rPr lang="ar-EG" sz="2800" b="1" dirty="0">
                <a:solidFill>
                  <a:srgbClr val="002060"/>
                </a:solidFill>
                <a:latin typeface="Sakkal Majalla" pitchFamily="2" charset="-78"/>
                <a:cs typeface="Sakkal Majalla" pitchFamily="2" charset="-78"/>
              </a:rPr>
              <a:t>تنمية معارف ومهارات واتجاهات المشاركين حول التحصيل الدراسي والعمل على إكسابهم مهارات وطرق لابد منها لرفعه وتحسينه</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5</a:t>
            </a:fld>
            <a:endParaRPr lang="ar-EG">
              <a:solidFill>
                <a:prstClr val="black">
                  <a:tint val="75000"/>
                </a:prstClr>
              </a:solidFill>
            </a:endParaRPr>
          </a:p>
        </p:txBody>
      </p:sp>
    </p:spTree>
    <p:extLst>
      <p:ext uri="{BB962C8B-B14F-4D97-AF65-F5344CB8AC3E}">
        <p14:creationId xmlns:p14="http://schemas.microsoft.com/office/powerpoint/2010/main" val="32975288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8" name="Picture 17" descr="C:\Users\ze\Pictures\idhl\j-1.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0615246">
            <a:off x="677136" y="4650294"/>
            <a:ext cx="1966394" cy="2110036"/>
          </a:xfrm>
          <a:prstGeom prst="rect">
            <a:avLst/>
          </a:prstGeom>
          <a:noFill/>
          <a:ln>
            <a:noFill/>
          </a:ln>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50</a:t>
            </a:fld>
            <a:endParaRPr lang="ar-EG">
              <a:solidFill>
                <a:prstClr val="black">
                  <a:tint val="75000"/>
                </a:prstClr>
              </a:solidFill>
            </a:endParaRPr>
          </a:p>
        </p:txBody>
      </p:sp>
      <p:sp>
        <p:nvSpPr>
          <p:cNvPr id="4" name="Rectangle 3"/>
          <p:cNvSpPr/>
          <p:nvPr/>
        </p:nvSpPr>
        <p:spPr>
          <a:xfrm>
            <a:off x="7353336" y="118720"/>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عوامل التحصيل الدراسي</a:t>
            </a:r>
          </a:p>
        </p:txBody>
      </p:sp>
      <p:sp>
        <p:nvSpPr>
          <p:cNvPr id="2" name="Rectangle 1"/>
          <p:cNvSpPr/>
          <p:nvPr/>
        </p:nvSpPr>
        <p:spPr>
          <a:xfrm>
            <a:off x="1569763" y="118720"/>
            <a:ext cx="4588150" cy="941796"/>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في اجتماعيات التربية يكثر استعمال جملة الظروف والمؤثرات الاجتماعية المباشرة، نذكر منها: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8891906" y="1357312"/>
            <a:ext cx="3155632" cy="1047750"/>
            <a:chOff x="8891906" y="1357312"/>
            <a:chExt cx="3155632" cy="1047750"/>
          </a:xfrm>
        </p:grpSpPr>
        <p:pic>
          <p:nvPicPr>
            <p:cNvPr id="5122" name="Picture 2" descr="Premium Vector | Modern flat vector illustration concepts for e-learning,  online education"/>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9744" b="89617" l="4792" r="92173"/>
                      </a14:imgEffect>
                    </a14:imgLayer>
                  </a14:imgProps>
                </a:ext>
                <a:ext uri="{28A0092B-C50C-407E-A947-70E740481C1C}">
                  <a14:useLocalDpi xmlns:a14="http://schemas.microsoft.com/office/drawing/2010/main" val="0"/>
                </a:ext>
              </a:extLst>
            </a:blip>
            <a:srcRect/>
            <a:stretch>
              <a:fillRect/>
            </a:stretch>
          </p:blipFill>
          <p:spPr bwMode="auto">
            <a:xfrm>
              <a:off x="10999788" y="1357312"/>
              <a:ext cx="1047750" cy="10477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891906" y="1442971"/>
              <a:ext cx="2993822" cy="787133"/>
              <a:chOff x="5610357" y="-1700595"/>
              <a:chExt cx="2993923" cy="787133"/>
            </a:xfrm>
          </p:grpSpPr>
          <p:sp>
            <p:nvSpPr>
              <p:cNvPr id="8" name="Rectangle 7"/>
              <p:cNvSpPr/>
              <p:nvPr/>
            </p:nvSpPr>
            <p:spPr>
              <a:xfrm>
                <a:off x="5610357" y="-1356905"/>
                <a:ext cx="2238134" cy="44344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SA"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المنهج الدراسي:</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8242204" y="-1700595"/>
                <a:ext cx="362076" cy="34369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SA" sz="2400" b="1" kern="120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1" name="Rectangle 10"/>
          <p:cNvSpPr/>
          <p:nvPr/>
        </p:nvSpPr>
        <p:spPr>
          <a:xfrm>
            <a:off x="666552" y="2210467"/>
            <a:ext cx="10720586"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حيث مناسبته السيكولوجية، التعلم ومستوى الأفراد المتعلمين وقدرته على إتباع حاجاتهم وميولهم</a:t>
            </a:r>
          </a:p>
        </p:txBody>
      </p:sp>
      <p:grpSp>
        <p:nvGrpSpPr>
          <p:cNvPr id="12" name="Group 11"/>
          <p:cNvGrpSpPr/>
          <p:nvPr/>
        </p:nvGrpSpPr>
        <p:grpSpPr>
          <a:xfrm>
            <a:off x="5257800" y="2823660"/>
            <a:ext cx="6789738" cy="1047750"/>
            <a:chOff x="5257800" y="1357312"/>
            <a:chExt cx="6789738" cy="1047750"/>
          </a:xfrm>
        </p:grpSpPr>
        <p:pic>
          <p:nvPicPr>
            <p:cNvPr id="13" name="Picture 2" descr="Premium Vector | Modern flat vector illustration concepts for e-learning,  online education"/>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9744" b="89617" l="4792" r="92173"/>
                      </a14:imgEffect>
                    </a14:imgLayer>
                  </a14:imgProps>
                </a:ext>
                <a:ext uri="{28A0092B-C50C-407E-A947-70E740481C1C}">
                  <a14:useLocalDpi xmlns:a14="http://schemas.microsoft.com/office/drawing/2010/main" val="0"/>
                </a:ext>
              </a:extLst>
            </a:blip>
            <a:srcRect/>
            <a:stretch>
              <a:fillRect/>
            </a:stretch>
          </p:blipFill>
          <p:spPr bwMode="auto">
            <a:xfrm>
              <a:off x="10999788" y="1357312"/>
              <a:ext cx="1047750" cy="104775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5257800" y="1442971"/>
              <a:ext cx="6627927" cy="676676"/>
              <a:chOff x="1976129" y="-1700595"/>
              <a:chExt cx="6628151" cy="676676"/>
            </a:xfrm>
          </p:grpSpPr>
          <p:sp>
            <p:nvSpPr>
              <p:cNvPr id="15" name="Rectangle 14"/>
              <p:cNvSpPr/>
              <p:nvPr/>
            </p:nvSpPr>
            <p:spPr>
              <a:xfrm>
                <a:off x="1976129" y="-1388530"/>
                <a:ext cx="5872362" cy="36461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توفر المعلم على الكفء والإدارة المدرسية الواعية: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8242204" y="-1700595"/>
                <a:ext cx="362076" cy="34369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7" name="Rectangle 16"/>
          <p:cNvSpPr/>
          <p:nvPr/>
        </p:nvSpPr>
        <p:spPr>
          <a:xfrm>
            <a:off x="666552" y="3676815"/>
            <a:ext cx="10720586"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فالمعلم هو محور الأداء التربوي فبمقدار ما يكون المعلم مؤهلاً للمهنة يكون عطاؤه ونتاجه التربوي أما إدارة المدرسة فيقع على عاتقها تنفيذ السياسة التربوية السليمة والعمل وبالتعاون مع أفراد الهيئة التعليمية على تحقيق الأهداف التربوية من المناهج الدراسية المقررة وذلك بالتخطيط السليم وتوفير المناج والجو المناسب للأداء التربوي</a:t>
            </a:r>
          </a:p>
        </p:txBody>
      </p:sp>
    </p:spTree>
    <p:extLst>
      <p:ext uri="{BB962C8B-B14F-4D97-AF65-F5344CB8AC3E}">
        <p14:creationId xmlns:p14="http://schemas.microsoft.com/office/powerpoint/2010/main" val="39469833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80">
                                          <p:stCondLst>
                                            <p:cond delay="0"/>
                                          </p:stCondLst>
                                        </p:cTn>
                                        <p:tgtEl>
                                          <p:spTgt spid="12"/>
                                        </p:tgtEl>
                                      </p:cBhvr>
                                    </p:animEffect>
                                    <p:anim calcmode="lin" valueType="num">
                                      <p:cBhvr>
                                        <p:cTn id="4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5" dur="26">
                                          <p:stCondLst>
                                            <p:cond delay="650"/>
                                          </p:stCondLst>
                                        </p:cTn>
                                        <p:tgtEl>
                                          <p:spTgt spid="12"/>
                                        </p:tgtEl>
                                      </p:cBhvr>
                                      <p:to x="100000" y="60000"/>
                                    </p:animScale>
                                    <p:animScale>
                                      <p:cBhvr>
                                        <p:cTn id="46" dur="166" decel="50000">
                                          <p:stCondLst>
                                            <p:cond delay="676"/>
                                          </p:stCondLst>
                                        </p:cTn>
                                        <p:tgtEl>
                                          <p:spTgt spid="12"/>
                                        </p:tgtEl>
                                      </p:cBhvr>
                                      <p:to x="100000" y="100000"/>
                                    </p:animScale>
                                    <p:animScale>
                                      <p:cBhvr>
                                        <p:cTn id="47" dur="26">
                                          <p:stCondLst>
                                            <p:cond delay="1312"/>
                                          </p:stCondLst>
                                        </p:cTn>
                                        <p:tgtEl>
                                          <p:spTgt spid="12"/>
                                        </p:tgtEl>
                                      </p:cBhvr>
                                      <p:to x="100000" y="80000"/>
                                    </p:animScale>
                                    <p:animScale>
                                      <p:cBhvr>
                                        <p:cTn id="48" dur="166" decel="50000">
                                          <p:stCondLst>
                                            <p:cond delay="1338"/>
                                          </p:stCondLst>
                                        </p:cTn>
                                        <p:tgtEl>
                                          <p:spTgt spid="12"/>
                                        </p:tgtEl>
                                      </p:cBhvr>
                                      <p:to x="100000" y="100000"/>
                                    </p:animScale>
                                    <p:animScale>
                                      <p:cBhvr>
                                        <p:cTn id="49" dur="26">
                                          <p:stCondLst>
                                            <p:cond delay="1642"/>
                                          </p:stCondLst>
                                        </p:cTn>
                                        <p:tgtEl>
                                          <p:spTgt spid="12"/>
                                        </p:tgtEl>
                                      </p:cBhvr>
                                      <p:to x="100000" y="90000"/>
                                    </p:animScale>
                                    <p:animScale>
                                      <p:cBhvr>
                                        <p:cTn id="50" dur="166" decel="50000">
                                          <p:stCondLst>
                                            <p:cond delay="1668"/>
                                          </p:stCondLst>
                                        </p:cTn>
                                        <p:tgtEl>
                                          <p:spTgt spid="12"/>
                                        </p:tgtEl>
                                      </p:cBhvr>
                                      <p:to x="100000" y="100000"/>
                                    </p:animScale>
                                    <p:animScale>
                                      <p:cBhvr>
                                        <p:cTn id="51" dur="26">
                                          <p:stCondLst>
                                            <p:cond delay="1808"/>
                                          </p:stCondLst>
                                        </p:cTn>
                                        <p:tgtEl>
                                          <p:spTgt spid="12"/>
                                        </p:tgtEl>
                                      </p:cBhvr>
                                      <p:to x="100000" y="95000"/>
                                    </p:animScale>
                                    <p:animScale>
                                      <p:cBhvr>
                                        <p:cTn id="52" dur="166" decel="50000">
                                          <p:stCondLst>
                                            <p:cond delay="1834"/>
                                          </p:stCondLst>
                                        </p:cTn>
                                        <p:tgtEl>
                                          <p:spTgt spid="1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51</a:t>
            </a:fld>
            <a:endParaRPr lang="ar-EG">
              <a:solidFill>
                <a:prstClr val="black">
                  <a:tint val="75000"/>
                </a:prstClr>
              </a:solidFill>
            </a:endParaRPr>
          </a:p>
        </p:txBody>
      </p:sp>
      <p:sp>
        <p:nvSpPr>
          <p:cNvPr id="4" name="Rectangle 3"/>
          <p:cNvSpPr/>
          <p:nvPr/>
        </p:nvSpPr>
        <p:spPr>
          <a:xfrm>
            <a:off x="7353336" y="118720"/>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التحصيل الدراسي</a:t>
            </a:r>
          </a:p>
        </p:txBody>
      </p:sp>
      <p:grpSp>
        <p:nvGrpSpPr>
          <p:cNvPr id="5" name="Group 4"/>
          <p:cNvGrpSpPr/>
          <p:nvPr/>
        </p:nvGrpSpPr>
        <p:grpSpPr>
          <a:xfrm>
            <a:off x="8443913" y="1357312"/>
            <a:ext cx="3603625" cy="1047750"/>
            <a:chOff x="8443913" y="1357312"/>
            <a:chExt cx="3603625" cy="1047750"/>
          </a:xfrm>
        </p:grpSpPr>
        <p:pic>
          <p:nvPicPr>
            <p:cNvPr id="6" name="Picture 2" descr="Premium Vector | Modern flat vector illustration concepts for e-learning,  online education"/>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9744" b="89617" l="4792" r="92173"/>
                      </a14:imgEffect>
                    </a14:imgLayer>
                  </a14:imgProps>
                </a:ext>
                <a:ext uri="{28A0092B-C50C-407E-A947-70E740481C1C}">
                  <a14:useLocalDpi xmlns:a14="http://schemas.microsoft.com/office/drawing/2010/main" val="0"/>
                </a:ext>
              </a:extLst>
            </a:blip>
            <a:srcRect/>
            <a:stretch>
              <a:fillRect/>
            </a:stretch>
          </p:blipFill>
          <p:spPr bwMode="auto">
            <a:xfrm>
              <a:off x="10999788" y="1357312"/>
              <a:ext cx="1047750" cy="104775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443913" y="1442971"/>
              <a:ext cx="3441815" cy="767497"/>
              <a:chOff x="5162349" y="-1700595"/>
              <a:chExt cx="3441931" cy="767497"/>
            </a:xfrm>
          </p:grpSpPr>
          <p:sp>
            <p:nvSpPr>
              <p:cNvPr id="8" name="Rectangle 7"/>
              <p:cNvSpPr/>
              <p:nvPr/>
            </p:nvSpPr>
            <p:spPr>
              <a:xfrm>
                <a:off x="5162349" y="-1356904"/>
                <a:ext cx="2686142" cy="4238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إيجاد الأنشطة المدرسية: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8242204" y="-1700595"/>
                <a:ext cx="362076" cy="34369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666552" y="2210467"/>
            <a:ext cx="10720586"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يؤدي خلو الجدول المدرسي من الأنشطة المدرسية الرياضية أو الفنية أو العلمية أو الأدبية إلى انخفاض الحافز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إلى التعلم أو الاتجاه السلبي نحو المدرسة فقد يقتصر الجدول المدرسي على النشاط الرياضي أو الفني مثلا ودون نشاط الأدبي أو العلمي مما يؤدي إلى الوفاء بميول واهتمامات بعض التلاميذ دون البعض الآخر</a:t>
            </a:r>
          </a:p>
        </p:txBody>
      </p:sp>
      <p:pic>
        <p:nvPicPr>
          <p:cNvPr id="17" name="Picture 16" descr="بعد العودة للدراسة.. 12 نصيحة لوقاية التلاميذ من العدوى والمشكلات الصحية -  اليوم السابع"/>
          <p:cNvPicPr/>
          <p:nvPr/>
        </p:nvPicPr>
        <p:blipFill>
          <a:blip r:embed="rId7">
            <a:extLst>
              <a:ext uri="{28A0092B-C50C-407E-A947-70E740481C1C}">
                <a14:useLocalDpi xmlns:a14="http://schemas.microsoft.com/office/drawing/2010/main" val="0"/>
              </a:ext>
            </a:extLst>
          </a:blip>
          <a:srcRect/>
          <a:stretch>
            <a:fillRect/>
          </a:stretch>
        </p:blipFill>
        <p:spPr bwMode="auto">
          <a:xfrm>
            <a:off x="4038600" y="3771647"/>
            <a:ext cx="4155440" cy="2648203"/>
          </a:xfrm>
          <a:prstGeom prst="rect">
            <a:avLst/>
          </a:prstGeom>
          <a:ln>
            <a:noFill/>
          </a:ln>
          <a:effectLst>
            <a:softEdge rad="112500"/>
          </a:effectLst>
        </p:spPr>
      </p:pic>
    </p:spTree>
    <p:extLst>
      <p:ext uri="{BB962C8B-B14F-4D97-AF65-F5344CB8AC3E}">
        <p14:creationId xmlns:p14="http://schemas.microsoft.com/office/powerpoint/2010/main" val="29037488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التحصيل الدراسي</a:t>
            </a:r>
          </a:p>
        </p:txBody>
      </p:sp>
      <p:grpSp>
        <p:nvGrpSpPr>
          <p:cNvPr id="5" name="Group 4"/>
          <p:cNvGrpSpPr/>
          <p:nvPr/>
        </p:nvGrpSpPr>
        <p:grpSpPr>
          <a:xfrm>
            <a:off x="2309813" y="161582"/>
            <a:ext cx="3603625" cy="1047750"/>
            <a:chOff x="8443913" y="1357312"/>
            <a:chExt cx="3603625" cy="1047750"/>
          </a:xfrm>
        </p:grpSpPr>
        <p:pic>
          <p:nvPicPr>
            <p:cNvPr id="6" name="Picture 2" descr="Premium Vector | Modern flat vector illustration concepts for e-learning,  online education"/>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9744" b="89617" l="4792" r="92173"/>
                      </a14:imgEffect>
                    </a14:imgLayer>
                  </a14:imgProps>
                </a:ext>
                <a:ext uri="{28A0092B-C50C-407E-A947-70E740481C1C}">
                  <a14:useLocalDpi xmlns:a14="http://schemas.microsoft.com/office/drawing/2010/main" val="0"/>
                </a:ext>
              </a:extLst>
            </a:blip>
            <a:srcRect/>
            <a:stretch>
              <a:fillRect/>
            </a:stretch>
          </p:blipFill>
          <p:spPr bwMode="auto">
            <a:xfrm>
              <a:off x="10999788" y="1357312"/>
              <a:ext cx="1047750" cy="104775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443913" y="1442971"/>
              <a:ext cx="3441815" cy="767497"/>
              <a:chOff x="5162349" y="-1700595"/>
              <a:chExt cx="3441931" cy="767497"/>
            </a:xfrm>
          </p:grpSpPr>
          <p:sp>
            <p:nvSpPr>
              <p:cNvPr id="8" name="Rectangle 7"/>
              <p:cNvSpPr/>
              <p:nvPr/>
            </p:nvSpPr>
            <p:spPr>
              <a:xfrm>
                <a:off x="5162349" y="-1356904"/>
                <a:ext cx="2686142" cy="4238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عوامل تنتسب إلى الأسرة:</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8242204" y="-1700595"/>
                <a:ext cx="362076" cy="34369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0" name="Picture 9" descr="C:\Users\ze\Pictures\idhl\unnamed (4).jpg"/>
          <p:cNvPicPr/>
          <p:nvPr/>
        </p:nvPicPr>
        <p:blipFill>
          <a:blip r:embed="rId7">
            <a:extLst>
              <a:ext uri="{28A0092B-C50C-407E-A947-70E740481C1C}">
                <a14:useLocalDpi xmlns:a14="http://schemas.microsoft.com/office/drawing/2010/main" val="0"/>
              </a:ext>
            </a:extLst>
          </a:blip>
          <a:srcRect/>
          <a:stretch>
            <a:fillRect/>
          </a:stretch>
        </p:blipFill>
        <p:spPr bwMode="auto">
          <a:xfrm>
            <a:off x="381263" y="2643802"/>
            <a:ext cx="2354580" cy="213614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12" name="Group 11">
            <a:extLst>
              <a:ext uri="{FF2B5EF4-FFF2-40B4-BE49-F238E27FC236}">
                <a16:creationId xmlns:a16="http://schemas.microsoft.com/office/drawing/2014/main" id="{1755C534-5E13-411B-A9A4-7BC767CA791D}"/>
              </a:ext>
            </a:extLst>
          </p:cNvPr>
          <p:cNvGrpSpPr/>
          <p:nvPr/>
        </p:nvGrpSpPr>
        <p:grpSpPr>
          <a:xfrm>
            <a:off x="4649222" y="1763792"/>
            <a:ext cx="4141265" cy="3943861"/>
            <a:chOff x="2118393" y="1089428"/>
            <a:chExt cx="5024448" cy="4739661"/>
          </a:xfrm>
        </p:grpSpPr>
        <p:pic>
          <p:nvPicPr>
            <p:cNvPr id="13" name="Picture 12">
              <a:extLst>
                <a:ext uri="{FF2B5EF4-FFF2-40B4-BE49-F238E27FC236}">
                  <a16:creationId xmlns:a16="http://schemas.microsoft.com/office/drawing/2014/main" id="{7B7C10CB-DC24-414B-90F9-E11A29C1A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18393" y="1089428"/>
              <a:ext cx="5024448" cy="4739661"/>
            </a:xfrm>
            <a:prstGeom prst="rect">
              <a:avLst/>
            </a:prstGeom>
          </p:spPr>
        </p:pic>
        <p:sp>
          <p:nvSpPr>
            <p:cNvPr id="14" name="Rectangle 13">
              <a:extLst>
                <a:ext uri="{FF2B5EF4-FFF2-40B4-BE49-F238E27FC236}">
                  <a16:creationId xmlns:a16="http://schemas.microsoft.com/office/drawing/2014/main" id="{C6DE50FF-174C-456D-ACF8-595F104E6240}"/>
                </a:ext>
              </a:extLst>
            </p:cNvPr>
            <p:cNvSpPr/>
            <p:nvPr/>
          </p:nvSpPr>
          <p:spPr>
            <a:xfrm>
              <a:off x="4265241" y="4026797"/>
              <a:ext cx="784913" cy="554821"/>
            </a:xfrm>
            <a:prstGeom prst="rect">
              <a:avLst/>
            </a:prstGeom>
            <a:solidFill>
              <a:srgbClr val="EBEEF0"/>
            </a:solidFill>
          </p:spPr>
          <p:txBody>
            <a:bodyPr wrap="square">
              <a:spAutoFit/>
            </a:bodyPr>
            <a:lstStyle/>
            <a:p>
              <a:pPr algn="ctr"/>
              <a:endParaRPr lang="ar-EG" sz="2400" b="1" dirty="0">
                <a:solidFill>
                  <a:srgbClr val="C00000"/>
                </a:solidFill>
              </a:endParaRPr>
            </a:p>
          </p:txBody>
        </p:sp>
        <p:sp>
          <p:nvSpPr>
            <p:cNvPr id="15" name="Rectangle 14">
              <a:extLst>
                <a:ext uri="{FF2B5EF4-FFF2-40B4-BE49-F238E27FC236}">
                  <a16:creationId xmlns:a16="http://schemas.microsoft.com/office/drawing/2014/main" id="{09B587E5-01BB-4F3E-985B-C2BBA8A3F425}"/>
                </a:ext>
              </a:extLst>
            </p:cNvPr>
            <p:cNvSpPr/>
            <p:nvPr/>
          </p:nvSpPr>
          <p:spPr>
            <a:xfrm>
              <a:off x="3589055" y="2648239"/>
              <a:ext cx="2108107" cy="1886389"/>
            </a:xfrm>
            <a:prstGeom prst="rect">
              <a:avLst/>
            </a:prstGeom>
          </p:spPr>
          <p:txBody>
            <a:bodyPr wrap="square">
              <a:spAutoFit/>
            </a:bodyPr>
            <a:lstStyle/>
            <a:p>
              <a:pPr algn="ctr"/>
              <a:r>
                <a:rPr lang="ar-EG" sz="2400" b="1" dirty="0">
                  <a:solidFill>
                    <a:srgbClr val="C00000"/>
                  </a:solidFill>
                  <a:latin typeface="Sakkal Majalla" pitchFamily="2" charset="-78"/>
                  <a:cs typeface="Sakkal Majalla" pitchFamily="2" charset="-78"/>
                </a:rPr>
                <a:t>يمكن أن تحدد العوامل التي تنتسب إلى الآسرة في النقاط التالية</a:t>
              </a:r>
            </a:p>
          </p:txBody>
        </p:sp>
      </p:grpSp>
      <p:pic>
        <p:nvPicPr>
          <p:cNvPr id="16" name="Picture 15">
            <a:extLst>
              <a:ext uri="{FF2B5EF4-FFF2-40B4-BE49-F238E27FC236}">
                <a16:creationId xmlns:a16="http://schemas.microsoft.com/office/drawing/2014/main" id="{985A2687-D981-4D7B-BCB4-42855A18C5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73503" y="5448269"/>
            <a:ext cx="3216831" cy="1016029"/>
          </a:xfrm>
          <a:prstGeom prst="rect">
            <a:avLst/>
          </a:prstGeom>
        </p:spPr>
      </p:pic>
      <p:pic>
        <p:nvPicPr>
          <p:cNvPr id="17" name="Picture 16">
            <a:extLst>
              <a:ext uri="{FF2B5EF4-FFF2-40B4-BE49-F238E27FC236}">
                <a16:creationId xmlns:a16="http://schemas.microsoft.com/office/drawing/2014/main" id="{4855FDE2-E932-49B8-919D-1C411894A74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81357" y="4805940"/>
            <a:ext cx="3462965" cy="561534"/>
          </a:xfrm>
          <a:prstGeom prst="rect">
            <a:avLst/>
          </a:prstGeom>
        </p:spPr>
      </p:pic>
      <p:pic>
        <p:nvPicPr>
          <p:cNvPr id="18" name="Picture 17">
            <a:extLst>
              <a:ext uri="{FF2B5EF4-FFF2-40B4-BE49-F238E27FC236}">
                <a16:creationId xmlns:a16="http://schemas.microsoft.com/office/drawing/2014/main" id="{FE5F5429-A9E9-4D65-A402-E63FCBB64B7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3011" y="1294991"/>
            <a:ext cx="3186824" cy="582510"/>
          </a:xfrm>
          <a:prstGeom prst="rect">
            <a:avLst/>
          </a:prstGeom>
        </p:spPr>
      </p:pic>
      <p:pic>
        <p:nvPicPr>
          <p:cNvPr id="19" name="Picture 18">
            <a:extLst>
              <a:ext uri="{FF2B5EF4-FFF2-40B4-BE49-F238E27FC236}">
                <a16:creationId xmlns:a16="http://schemas.microsoft.com/office/drawing/2014/main" id="{480427FB-0E2C-477E-A066-65D0ECC16D5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02085" y="2360871"/>
            <a:ext cx="3625996" cy="459205"/>
          </a:xfrm>
          <a:prstGeom prst="rect">
            <a:avLst/>
          </a:prstGeom>
        </p:spPr>
      </p:pic>
      <p:pic>
        <p:nvPicPr>
          <p:cNvPr id="20" name="Picture 19">
            <a:extLst>
              <a:ext uri="{FF2B5EF4-FFF2-40B4-BE49-F238E27FC236}">
                <a16:creationId xmlns:a16="http://schemas.microsoft.com/office/drawing/2014/main" id="{CECC9AFF-4270-4E16-9B33-CCBE26AD0F8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06429" y="4914211"/>
            <a:ext cx="2936642" cy="459205"/>
          </a:xfrm>
          <a:prstGeom prst="rect">
            <a:avLst/>
          </a:prstGeom>
        </p:spPr>
      </p:pic>
      <p:sp>
        <p:nvSpPr>
          <p:cNvPr id="21" name="Rectangle 20">
            <a:extLst>
              <a:ext uri="{FF2B5EF4-FFF2-40B4-BE49-F238E27FC236}">
                <a16:creationId xmlns:a16="http://schemas.microsoft.com/office/drawing/2014/main" id="{B173E0AD-B1AE-4F96-A14D-DDC2EEC540B3}"/>
              </a:ext>
            </a:extLst>
          </p:cNvPr>
          <p:cNvSpPr/>
          <p:nvPr/>
        </p:nvSpPr>
        <p:spPr>
          <a:xfrm>
            <a:off x="7213010" y="1468939"/>
            <a:ext cx="3642422"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المناخ الأسري</a:t>
            </a:r>
          </a:p>
        </p:txBody>
      </p:sp>
      <p:sp>
        <p:nvSpPr>
          <p:cNvPr id="22" name="Rectangle 21">
            <a:extLst>
              <a:ext uri="{FF2B5EF4-FFF2-40B4-BE49-F238E27FC236}">
                <a16:creationId xmlns:a16="http://schemas.microsoft.com/office/drawing/2014/main" id="{C287DC15-F182-4FAB-8FBF-FDA85F7BAD1B}"/>
              </a:ext>
            </a:extLst>
          </p:cNvPr>
          <p:cNvSpPr/>
          <p:nvPr/>
        </p:nvSpPr>
        <p:spPr>
          <a:xfrm>
            <a:off x="6956170" y="2382192"/>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1</a:t>
            </a:r>
          </a:p>
        </p:txBody>
      </p:sp>
      <p:sp>
        <p:nvSpPr>
          <p:cNvPr id="23" name="Rectangle 22">
            <a:extLst>
              <a:ext uri="{FF2B5EF4-FFF2-40B4-BE49-F238E27FC236}">
                <a16:creationId xmlns:a16="http://schemas.microsoft.com/office/drawing/2014/main" id="{DD22B844-87B7-4DB3-8531-181A74FEC619}"/>
              </a:ext>
            </a:extLst>
          </p:cNvPr>
          <p:cNvSpPr/>
          <p:nvPr/>
        </p:nvSpPr>
        <p:spPr>
          <a:xfrm>
            <a:off x="8597201" y="4725808"/>
            <a:ext cx="3240407"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نوع وطبيعة عمل الوالدين</a:t>
            </a:r>
          </a:p>
        </p:txBody>
      </p:sp>
      <p:sp>
        <p:nvSpPr>
          <p:cNvPr id="24" name="Rectangle 23">
            <a:extLst>
              <a:ext uri="{FF2B5EF4-FFF2-40B4-BE49-F238E27FC236}">
                <a16:creationId xmlns:a16="http://schemas.microsoft.com/office/drawing/2014/main" id="{B9FF5D12-BC55-44BF-B718-5A4D555D5C14}"/>
              </a:ext>
            </a:extLst>
          </p:cNvPr>
          <p:cNvSpPr/>
          <p:nvPr/>
        </p:nvSpPr>
        <p:spPr>
          <a:xfrm>
            <a:off x="7631232" y="4129381"/>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2</a:t>
            </a:r>
          </a:p>
        </p:txBody>
      </p:sp>
      <p:sp>
        <p:nvSpPr>
          <p:cNvPr id="25" name="Rectangle 24">
            <a:extLst>
              <a:ext uri="{FF2B5EF4-FFF2-40B4-BE49-F238E27FC236}">
                <a16:creationId xmlns:a16="http://schemas.microsoft.com/office/drawing/2014/main" id="{39FB4BB6-2D63-4ABD-8BF0-89A7C9BE3C98}"/>
              </a:ext>
            </a:extLst>
          </p:cNvPr>
          <p:cNvSpPr/>
          <p:nvPr/>
        </p:nvSpPr>
        <p:spPr>
          <a:xfrm>
            <a:off x="3174492" y="5796515"/>
            <a:ext cx="2949460"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المستوى الاقتصادي للأسرة</a:t>
            </a:r>
          </a:p>
        </p:txBody>
      </p:sp>
      <p:sp>
        <p:nvSpPr>
          <p:cNvPr id="26" name="Rectangle 25">
            <a:extLst>
              <a:ext uri="{FF2B5EF4-FFF2-40B4-BE49-F238E27FC236}">
                <a16:creationId xmlns:a16="http://schemas.microsoft.com/office/drawing/2014/main" id="{77EFB1C8-7201-420C-B580-E0FC8216A21B}"/>
              </a:ext>
            </a:extLst>
          </p:cNvPr>
          <p:cNvSpPr/>
          <p:nvPr/>
        </p:nvSpPr>
        <p:spPr>
          <a:xfrm>
            <a:off x="6546456" y="4825098"/>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3</a:t>
            </a:r>
          </a:p>
        </p:txBody>
      </p:sp>
      <p:sp>
        <p:nvSpPr>
          <p:cNvPr id="27" name="Rectangle 26">
            <a:extLst>
              <a:ext uri="{FF2B5EF4-FFF2-40B4-BE49-F238E27FC236}">
                <a16:creationId xmlns:a16="http://schemas.microsoft.com/office/drawing/2014/main" id="{29B9B5BE-84B1-4CCD-AA05-93B45D0AD69E}"/>
              </a:ext>
            </a:extLst>
          </p:cNvPr>
          <p:cNvSpPr/>
          <p:nvPr/>
        </p:nvSpPr>
        <p:spPr>
          <a:xfrm>
            <a:off x="2242687" y="4579845"/>
            <a:ext cx="2300106"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طبيعة العلاقة القائمة بين أفراد الأسرة</a:t>
            </a:r>
          </a:p>
        </p:txBody>
      </p:sp>
      <p:sp>
        <p:nvSpPr>
          <p:cNvPr id="28" name="Rectangle 27">
            <a:extLst>
              <a:ext uri="{FF2B5EF4-FFF2-40B4-BE49-F238E27FC236}">
                <a16:creationId xmlns:a16="http://schemas.microsoft.com/office/drawing/2014/main" id="{81794188-022F-4A70-9829-F6069846834B}"/>
              </a:ext>
            </a:extLst>
          </p:cNvPr>
          <p:cNvSpPr/>
          <p:nvPr/>
        </p:nvSpPr>
        <p:spPr>
          <a:xfrm>
            <a:off x="5241265" y="4129381"/>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4</a:t>
            </a:r>
          </a:p>
        </p:txBody>
      </p:sp>
      <p:sp>
        <p:nvSpPr>
          <p:cNvPr id="29" name="Rectangle 28">
            <a:extLst>
              <a:ext uri="{FF2B5EF4-FFF2-40B4-BE49-F238E27FC236}">
                <a16:creationId xmlns:a16="http://schemas.microsoft.com/office/drawing/2014/main" id="{D86A805A-9F82-4064-BB4C-46476508D0B1}"/>
              </a:ext>
            </a:extLst>
          </p:cNvPr>
          <p:cNvSpPr/>
          <p:nvPr/>
        </p:nvSpPr>
        <p:spPr>
          <a:xfrm>
            <a:off x="2471861" y="2442004"/>
            <a:ext cx="2649138"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مستوى طموح الوالدين بالنسبة للتعلم</a:t>
            </a:r>
          </a:p>
        </p:txBody>
      </p:sp>
      <p:sp>
        <p:nvSpPr>
          <p:cNvPr id="30" name="Rectangle 29">
            <a:extLst>
              <a:ext uri="{FF2B5EF4-FFF2-40B4-BE49-F238E27FC236}">
                <a16:creationId xmlns:a16="http://schemas.microsoft.com/office/drawing/2014/main" id="{9C73705D-911C-48D2-A81A-8A05A7E3AD34}"/>
              </a:ext>
            </a:extLst>
          </p:cNvPr>
          <p:cNvSpPr/>
          <p:nvPr/>
        </p:nvSpPr>
        <p:spPr>
          <a:xfrm>
            <a:off x="5611943" y="2761236"/>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5</a:t>
            </a:r>
          </a:p>
        </p:txBody>
      </p:sp>
    </p:spTree>
    <p:extLst>
      <p:ext uri="{BB962C8B-B14F-4D97-AF65-F5344CB8AC3E}">
        <p14:creationId xmlns:p14="http://schemas.microsoft.com/office/powerpoint/2010/main" val="11013264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90"/>
                                          </p:val>
                                        </p:tav>
                                        <p:tav tm="100000">
                                          <p:val>
                                            <p:fltVal val="0"/>
                                          </p:val>
                                        </p:tav>
                                      </p:tavLst>
                                    </p:anim>
                                    <p:animEffect transition="in" filter="fade">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inVertical)">
                                      <p:cBhvr>
                                        <p:cTn id="33" dur="500"/>
                                        <p:tgtEl>
                                          <p:spTgt spid="2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par>
                                <p:cTn id="37" presetID="16" presetClass="entr" presetSubtype="21"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par>
                                <p:cTn id="45" presetID="16" presetClass="entr" presetSubtype="21"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inVertical)">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arn(inVertical)">
                                      <p:cBhvr>
                                        <p:cTn id="55" dur="500"/>
                                        <p:tgtEl>
                                          <p:spTgt spid="26"/>
                                        </p:tgtEl>
                                      </p:cBhvr>
                                    </p:animEffect>
                                  </p:childTnLst>
                                </p:cTn>
                              </p:par>
                              <p:par>
                                <p:cTn id="56" presetID="16" presetClass="entr" presetSubtype="21"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arn(inVertical)">
                                      <p:cBhvr>
                                        <p:cTn id="58" dur="500"/>
                                        <p:tgtEl>
                                          <p:spTgt spid="16"/>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barn(inVertical)">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barn(inVertical)">
                                      <p:cBhvr>
                                        <p:cTn id="66" dur="500"/>
                                        <p:tgtEl>
                                          <p:spTgt spid="20"/>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barn(inVertical)">
                                      <p:cBhvr>
                                        <p:cTn id="69" dur="500"/>
                                        <p:tgtEl>
                                          <p:spTgt spid="27"/>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barn(inVertical)">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barn(inVertical)">
                                      <p:cBhvr>
                                        <p:cTn id="77" dur="500"/>
                                        <p:tgtEl>
                                          <p:spTgt spid="30"/>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barn(inVertical)">
                                      <p:cBhvr>
                                        <p:cTn id="80" dur="500"/>
                                        <p:tgtEl>
                                          <p:spTgt spid="29"/>
                                        </p:tgtEl>
                                      </p:cBhvr>
                                    </p:animEffect>
                                  </p:childTnLst>
                                </p:cTn>
                              </p:par>
                              <p:par>
                                <p:cTn id="81" presetID="16" presetClass="entr" presetSubtype="21"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barn(inVertical)">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التحصيل الدراسي</a:t>
            </a:r>
          </a:p>
        </p:txBody>
      </p:sp>
      <p:grpSp>
        <p:nvGrpSpPr>
          <p:cNvPr id="5" name="Group 4"/>
          <p:cNvGrpSpPr/>
          <p:nvPr/>
        </p:nvGrpSpPr>
        <p:grpSpPr>
          <a:xfrm>
            <a:off x="8443913" y="1357312"/>
            <a:ext cx="3603625" cy="1047750"/>
            <a:chOff x="8443913" y="1357312"/>
            <a:chExt cx="3603625" cy="1047750"/>
          </a:xfrm>
        </p:grpSpPr>
        <p:pic>
          <p:nvPicPr>
            <p:cNvPr id="6" name="Picture 2" descr="Premium Vector | Modern flat vector illustration concepts for e-learning,  online education"/>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9744" b="89617" l="4792" r="92173"/>
                      </a14:imgEffect>
                    </a14:imgLayer>
                  </a14:imgProps>
                </a:ext>
                <a:ext uri="{28A0092B-C50C-407E-A947-70E740481C1C}">
                  <a14:useLocalDpi xmlns:a14="http://schemas.microsoft.com/office/drawing/2010/main" val="0"/>
                </a:ext>
              </a:extLst>
            </a:blip>
            <a:srcRect/>
            <a:stretch>
              <a:fillRect/>
            </a:stretch>
          </p:blipFill>
          <p:spPr bwMode="auto">
            <a:xfrm>
              <a:off x="10999788" y="1357312"/>
              <a:ext cx="1047750" cy="104775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443913" y="1442971"/>
              <a:ext cx="3441815" cy="767497"/>
              <a:chOff x="5162349" y="-1700595"/>
              <a:chExt cx="3441931" cy="767497"/>
            </a:xfrm>
          </p:grpSpPr>
          <p:sp>
            <p:nvSpPr>
              <p:cNvPr id="8" name="Rectangle 7"/>
              <p:cNvSpPr/>
              <p:nvPr/>
            </p:nvSpPr>
            <p:spPr>
              <a:xfrm>
                <a:off x="5162349" y="-1356904"/>
                <a:ext cx="2686142" cy="4238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مستوى الدافعية والذكاء:</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8242204" y="-1700595"/>
                <a:ext cx="362076" cy="34369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90000"/>
                  </a:lnSpc>
                  <a:spcAft>
                    <a:spcPts val="800"/>
                  </a:spcAft>
                </a:pPr>
                <a:r>
                  <a:rPr lang="ar-EG" sz="2400" b="1" kern="12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0" name="Rectangle 9"/>
          <p:cNvSpPr/>
          <p:nvPr/>
        </p:nvSpPr>
        <p:spPr>
          <a:xfrm>
            <a:off x="647502" y="2405062"/>
            <a:ext cx="10720586" cy="3323987"/>
          </a:xfrm>
          <a:prstGeom prst="rect">
            <a:avLst/>
          </a:prstGeom>
        </p:spPr>
        <p:txBody>
          <a:bodyPr wrap="square">
            <a:spAutoFit/>
          </a:bodyPr>
          <a:lstStyle/>
          <a:p>
            <a:pPr marL="342900" indent="-342900" algn="justLow">
              <a:lnSpc>
                <a:spcPct val="125000"/>
              </a:lnSpc>
              <a:buFont typeface="Wingdings" panose="05000000000000000000" pitchFamily="2" charset="2"/>
              <a:buChar char="q"/>
            </a:pPr>
            <a:r>
              <a:rPr lang="ar-EG" sz="2400" b="1" dirty="0">
                <a:solidFill>
                  <a:srgbClr val="002060"/>
                </a:solidFill>
                <a:latin typeface="Sakkal Majalla" panose="02000000000000000000" pitchFamily="2" charset="-78"/>
                <a:cs typeface="Sakkal Majalla" panose="02000000000000000000" pitchFamily="2" charset="-78"/>
              </a:rPr>
              <a:t>إن الأفراد الذين يكون لديهم دافع مرتقع للتحصيل يعملون بجدية أكثر من غيرهم ويحققون نجاحات أكثر في حياتهم وتجد مواقف متعددة في الحياة وعند مقارنة هؤلاء الأفراد بمن هم في مستواهم من حيث القدرة العقلية ولكن يتمتعون بدافعية منخفضة للتحصيل</a:t>
            </a:r>
          </a:p>
          <a:p>
            <a:pPr marL="342900" indent="-342900" algn="justLow">
              <a:lnSpc>
                <a:spcPct val="125000"/>
              </a:lnSpc>
              <a:buFont typeface="Wingdings" panose="05000000000000000000" pitchFamily="2" charset="2"/>
              <a:buChar char="q"/>
            </a:pPr>
            <a:r>
              <a:rPr lang="ar-EG" sz="2400" b="1" dirty="0">
                <a:solidFill>
                  <a:srgbClr val="002060"/>
                </a:solidFill>
                <a:latin typeface="Sakkal Majalla" panose="02000000000000000000" pitchFamily="2" charset="-78"/>
                <a:cs typeface="Sakkal Majalla" panose="02000000000000000000" pitchFamily="2" charset="-78"/>
              </a:rPr>
              <a:t>وجد أن المجموعة الأولى تسجل علامات أفضل في اختبار السرعة وفي إنجاز المهمات الحسابية واللفظية، ويحصلون على علامات مدرسية أفضل</a:t>
            </a:r>
          </a:p>
          <a:p>
            <a:pPr marL="342900" indent="-342900" algn="justLow">
              <a:lnSpc>
                <a:spcPct val="125000"/>
              </a:lnSpc>
              <a:buFont typeface="Wingdings" panose="05000000000000000000" pitchFamily="2" charset="2"/>
              <a:buChar char="q"/>
            </a:pPr>
            <a:r>
              <a:rPr lang="ar-EG" sz="2400" b="1" dirty="0">
                <a:solidFill>
                  <a:srgbClr val="002060"/>
                </a:solidFill>
                <a:latin typeface="Sakkal Majalla" panose="02000000000000000000" pitchFamily="2" charset="-78"/>
                <a:cs typeface="Sakkal Majalla" panose="02000000000000000000" pitchFamily="2" charset="-78"/>
              </a:rPr>
              <a:t>الأفراد ذو الذكاء المرتفع عادة يكونون أفضل من غيرهم من ذوي الذكاء المنخفض في القدرة على التذكر والتخيل والفهم وإدراك العلامات وغيرها من القدرات التي تعتبر أساسية وضرورية في التحصيل الدراسي</a:t>
            </a:r>
          </a:p>
        </p:txBody>
      </p:sp>
    </p:spTree>
    <p:extLst>
      <p:ext uri="{BB962C8B-B14F-4D97-AF65-F5344CB8AC3E}">
        <p14:creationId xmlns:p14="http://schemas.microsoft.com/office/powerpoint/2010/main" val="29420256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 calcmode="lin" valueType="num">
                                      <p:cBhvr additive="base">
                                        <p:cTn id="3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 calcmode="lin" valueType="num">
                                      <p:cBhvr additive="base">
                                        <p:cTn id="37"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شروط التحصيل الدراسي الجيد</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3125943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pic>
        <p:nvPicPr>
          <p:cNvPr id="5" name="Picture 4" descr="C:\Users\ze\Pictures\idhl\images (6).jpg"/>
          <p:cNvPicPr/>
          <p:nvPr/>
        </p:nvPicPr>
        <p:blipFill rotWithShape="1">
          <a:blip r:embed="rId5">
            <a:extLst>
              <a:ext uri="{28A0092B-C50C-407E-A947-70E740481C1C}">
                <a14:useLocalDpi xmlns:a14="http://schemas.microsoft.com/office/drawing/2010/main" val="0"/>
              </a:ext>
            </a:extLst>
          </a:blip>
          <a:srcRect l="5201" t="-1092" r="4373" b="-1"/>
          <a:stretch/>
        </p:blipFill>
        <p:spPr bwMode="auto">
          <a:xfrm>
            <a:off x="419101" y="1455710"/>
            <a:ext cx="5429250" cy="4296610"/>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4133850" y="1942021"/>
            <a:ext cx="7600950" cy="286232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إن التحصيل الدراسي الجيد للتلميذ الجيد هو غاية ينشدها المعلمون والأساتذة والأولياء والتلاميذ، لأنه إذا تم الوصول إلى درجة مقبولة وجيدة من التحصيل الدراسي من طرف التلاميذ فإنه يمكن حينئذ الحكم بالنجاح على العملية التربوية التعليمية التي تقوم بها المدرسة كما يمكن القول بأن الأهداف الموضوعية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البرنامج المسطر لهذه العملية قد تحققت، </a:t>
            </a:r>
            <a:r>
              <a:rPr lang="ar-EG" sz="2400" b="1" dirty="0">
                <a:solidFill>
                  <a:srgbClr val="C00000"/>
                </a:solidFill>
                <a:latin typeface="Sakkal Majalla" panose="02000000000000000000" pitchFamily="2" charset="-78"/>
                <a:cs typeface="Sakkal Majalla" panose="02000000000000000000" pitchFamily="2" charset="-78"/>
              </a:rPr>
              <a:t>ولبلوغ التحصيل الدراسي الجيد لابد من مراعاة بعض الشروط التالية: </a:t>
            </a:r>
            <a:endParaRPr lang="en-US" sz="2400" b="1" dirty="0">
              <a:solidFill>
                <a:srgbClr val="C0000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8783250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grpSp>
        <p:nvGrpSpPr>
          <p:cNvPr id="5" name="Group 4"/>
          <p:cNvGrpSpPr/>
          <p:nvPr/>
        </p:nvGrpSpPr>
        <p:grpSpPr>
          <a:xfrm>
            <a:off x="2384742" y="371519"/>
            <a:ext cx="3292158" cy="695281"/>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471" y="130994"/>
              <a:ext cx="2401507" cy="807720"/>
            </a:xfrm>
            <a:prstGeom prst="rect">
              <a:avLst/>
            </a:prstGeom>
          </p:spPr>
          <p:txBody>
            <a:bodyPr wrap="square">
              <a:noAutofit/>
            </a:bodyPr>
            <a:lstStyle/>
            <a:p>
              <a:pPr algn="ctr" rtl="1">
                <a:lnSpc>
                  <a:spcPct val="107000"/>
                </a:lnSpc>
                <a:spcAft>
                  <a:spcPts val="0"/>
                </a:spcAft>
              </a:pPr>
              <a:r>
                <a:rPr lang="ar-EG" sz="2400" b="1" kern="1200"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شروط خاصة بالتلميذ</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7348574" y="1199557"/>
            <a:ext cx="4474710" cy="1061237"/>
            <a:chOff x="7481924" y="1374462"/>
            <a:chExt cx="4474710" cy="1061237"/>
          </a:xfrm>
        </p:grpSpPr>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96600" y="1374462"/>
              <a:ext cx="1060034" cy="1061237"/>
            </a:xfrm>
            <a:prstGeom prst="rect">
              <a:avLst/>
            </a:prstGeom>
          </p:spPr>
        </p:pic>
        <p:sp>
          <p:nvSpPr>
            <p:cNvPr id="9" name="Rectangle 8"/>
            <p:cNvSpPr/>
            <p:nvPr/>
          </p:nvSpPr>
          <p:spPr>
            <a:xfrm>
              <a:off x="7481924" y="1653312"/>
              <a:ext cx="3648040" cy="48028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توفر البنية الجسمية السليمة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647700" y="1958695"/>
            <a:ext cx="10115550"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يعتبر بلوغ مستوى جيد من التحصيل الدراسي أمر يتطلب توفير بعض الحاجات التي تجعل التلميذ يتميز ببنية جسمية جيدة وسليمة، لأن ذلك يؤثر بطريقة أو بأخرى على قدرته على التركيز والاستيعاب بالإضافة إلى ضرورة سلامة الحواس المستقبلة للمعارف والخبرات</a:t>
            </a:r>
            <a:endParaRPr lang="en-US" sz="2400" b="1" dirty="0">
              <a:solidFill>
                <a:srgbClr val="C00000"/>
              </a:solidFill>
              <a:latin typeface="Sakkal Majalla" panose="02000000000000000000" pitchFamily="2" charset="-78"/>
              <a:cs typeface="Sakkal Majalla" panose="02000000000000000000" pitchFamily="2" charset="-78"/>
            </a:endParaRPr>
          </a:p>
        </p:txBody>
      </p:sp>
      <p:grpSp>
        <p:nvGrpSpPr>
          <p:cNvPr id="12" name="Group 11"/>
          <p:cNvGrpSpPr/>
          <p:nvPr/>
        </p:nvGrpSpPr>
        <p:grpSpPr>
          <a:xfrm>
            <a:off x="7481924" y="3197161"/>
            <a:ext cx="4474710" cy="1061237"/>
            <a:chOff x="7481924" y="1374462"/>
            <a:chExt cx="4474710" cy="1061237"/>
          </a:xfrm>
        </p:grpSpPr>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96600" y="1374462"/>
              <a:ext cx="1060034" cy="1061237"/>
            </a:xfrm>
            <a:prstGeom prst="rect">
              <a:avLst/>
            </a:prstGeom>
          </p:spPr>
        </p:pic>
        <p:sp>
          <p:nvSpPr>
            <p:cNvPr id="14" name="Rectangle 13"/>
            <p:cNvSpPr/>
            <p:nvPr/>
          </p:nvSpPr>
          <p:spPr>
            <a:xfrm>
              <a:off x="7481924" y="1653312"/>
              <a:ext cx="3648040" cy="48028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سلامة القدرات العقلية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781050" y="3897447"/>
            <a:ext cx="1011555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والتي تتمثل في سلامة الذكاء والتفكير والقدرات الخاصة بالإضافة إلى ضرورة المتابعة الصحية للتلاميذ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عن طريق إجراء الاختبارات والفحوص الدقيقة والقدرات العقلية العليا والتي ارتباط وثيق بالتحصيل</a:t>
            </a:r>
            <a:endParaRPr lang="en-US" sz="2400" b="1" dirty="0">
              <a:solidFill>
                <a:srgbClr val="C00000"/>
              </a:solidFill>
              <a:latin typeface="Sakkal Majalla" panose="02000000000000000000" pitchFamily="2" charset="-78"/>
              <a:cs typeface="Sakkal Majalla" panose="02000000000000000000" pitchFamily="2" charset="-78"/>
            </a:endParaRPr>
          </a:p>
        </p:txBody>
      </p:sp>
      <p:grpSp>
        <p:nvGrpSpPr>
          <p:cNvPr id="16" name="Group 15"/>
          <p:cNvGrpSpPr/>
          <p:nvPr/>
        </p:nvGrpSpPr>
        <p:grpSpPr>
          <a:xfrm>
            <a:off x="3962400" y="4843915"/>
            <a:ext cx="8051385" cy="1061237"/>
            <a:chOff x="3905249" y="1374462"/>
            <a:chExt cx="8051385" cy="1061237"/>
          </a:xfrm>
        </p:grpSpPr>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96600" y="1374462"/>
              <a:ext cx="1060034" cy="1061237"/>
            </a:xfrm>
            <a:prstGeom prst="rect">
              <a:avLst/>
            </a:prstGeom>
          </p:spPr>
        </p:pic>
        <p:sp>
          <p:nvSpPr>
            <p:cNvPr id="18" name="Rectangle 17"/>
            <p:cNvSpPr/>
            <p:nvPr/>
          </p:nvSpPr>
          <p:spPr>
            <a:xfrm>
              <a:off x="3905249" y="1653312"/>
              <a:ext cx="7224715" cy="3508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90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وجوب توفر بعض الخصائص الشخصية المتميزة في التلميذ</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9" name="Rectangle 18"/>
          <p:cNvSpPr/>
          <p:nvPr/>
        </p:nvSpPr>
        <p:spPr>
          <a:xfrm>
            <a:off x="838201" y="5474107"/>
            <a:ext cx="1011555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ليصل إلى مستوى جيد من التحصيل الدراسي، وهذه الخصائص تتعلق بما يجب أن يقوم به التلميذ اتجاه دراسته واتجاه نفسه أثناء عملية الدراسة</a:t>
            </a:r>
            <a:endParaRPr lang="en-US" sz="2400" b="1" dirty="0">
              <a:solidFill>
                <a:srgbClr val="C0000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607669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strVal val="#ppt_w+.3"/>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Effect transition="in" filter="fade">
                                      <p:cBhvr>
                                        <p:cTn id="35" dur="1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360"/>
                                          </p:val>
                                        </p:tav>
                                        <p:tav tm="100000">
                                          <p:val>
                                            <p:fltVal val="0"/>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0" presetClass="entr" presetSubtype="0" decel="10000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1000" fill="hold"/>
                                        <p:tgtEl>
                                          <p:spTgt spid="15"/>
                                        </p:tgtEl>
                                        <p:attrNameLst>
                                          <p:attrName>ppt_w</p:attrName>
                                        </p:attrNameLst>
                                      </p:cBhvr>
                                      <p:tavLst>
                                        <p:tav tm="0">
                                          <p:val>
                                            <p:strVal val="#ppt_w+.3"/>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Effect transition="in" filter="fade">
                                      <p:cBhvr>
                                        <p:cTn id="50" dur="10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style.rotation</p:attrName>
                                        </p:attrNameLst>
                                      </p:cBhvr>
                                      <p:tavLst>
                                        <p:tav tm="0">
                                          <p:val>
                                            <p:fltVal val="360"/>
                                          </p:val>
                                        </p:tav>
                                        <p:tav tm="100000">
                                          <p:val>
                                            <p:fltVal val="0"/>
                                          </p:val>
                                        </p:tav>
                                      </p:tavLst>
                                    </p:anim>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50" presetClass="entr" presetSubtype="0" decel="10000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1000" fill="hold"/>
                                        <p:tgtEl>
                                          <p:spTgt spid="19"/>
                                        </p:tgtEl>
                                        <p:attrNameLst>
                                          <p:attrName>ppt_w</p:attrName>
                                        </p:attrNameLst>
                                      </p:cBhvr>
                                      <p:tavLst>
                                        <p:tav tm="0">
                                          <p:val>
                                            <p:strVal val="#ppt_w+.3"/>
                                          </p:val>
                                        </p:tav>
                                        <p:tav tm="100000">
                                          <p:val>
                                            <p:strVal val="#ppt_w"/>
                                          </p:val>
                                        </p:tav>
                                      </p:tavLst>
                                    </p:anim>
                                    <p:anim calcmode="lin" valueType="num">
                                      <p:cBhvr>
                                        <p:cTn id="64" dur="1000" fill="hold"/>
                                        <p:tgtEl>
                                          <p:spTgt spid="19"/>
                                        </p:tgtEl>
                                        <p:attrNameLst>
                                          <p:attrName>ppt_h</p:attrName>
                                        </p:attrNameLst>
                                      </p:cBhvr>
                                      <p:tavLst>
                                        <p:tav tm="0">
                                          <p:val>
                                            <p:strVal val="#ppt_h"/>
                                          </p:val>
                                        </p:tav>
                                        <p:tav tm="100000">
                                          <p:val>
                                            <p:strVal val="#ppt_h"/>
                                          </p:val>
                                        </p:tav>
                                      </p:tavLst>
                                    </p:anim>
                                    <p:animEffect transition="in" filter="fade">
                                      <p:cBhvr>
                                        <p:cTn id="6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sp>
        <p:nvSpPr>
          <p:cNvPr id="2" name="Rectangle 1"/>
          <p:cNvSpPr/>
          <p:nvPr/>
        </p:nvSpPr>
        <p:spPr>
          <a:xfrm>
            <a:off x="2676561" y="161582"/>
            <a:ext cx="2914579" cy="587853"/>
          </a:xfrm>
          <a:prstGeom prst="rect">
            <a:avLst/>
          </a:prstGeom>
        </p:spPr>
        <p:txBody>
          <a:bodyPr wrap="none">
            <a:spAutoFit/>
          </a:bodyPr>
          <a:lstStyle/>
          <a:p>
            <a:pPr algn="justLow">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تتمثل هذه الخصائص في: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247651" y="1381084"/>
            <a:ext cx="11708983" cy="1162050"/>
            <a:chOff x="247651" y="1335404"/>
            <a:chExt cx="11708983" cy="1162050"/>
          </a:xfrm>
        </p:grpSpPr>
        <p:sp>
          <p:nvSpPr>
            <p:cNvPr id="7" name="Rectangle 6"/>
            <p:cNvSpPr/>
            <p:nvPr/>
          </p:nvSpPr>
          <p:spPr>
            <a:xfrm>
              <a:off x="247651" y="1481791"/>
              <a:ext cx="10692189"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أن يكون التلميذ جادا ومواظبا وملازما لطلب العلم والاستمرار في المذاكرة والتعلم، لأن عدم ممارسة عملية التعلم</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الانقطاع عنها سبب من الأسباب إنما هو إضعاف لما تم تحصيله من طرف التلميذ</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939840" y="1335404"/>
              <a:ext cx="1016794" cy="1162050"/>
            </a:xfrm>
            <a:prstGeom prst="rect">
              <a:avLst/>
            </a:prstGeom>
          </p:spPr>
        </p:pic>
      </p:grpSp>
      <p:grpSp>
        <p:nvGrpSpPr>
          <p:cNvPr id="10" name="Group 9"/>
          <p:cNvGrpSpPr/>
          <p:nvPr/>
        </p:nvGrpSpPr>
        <p:grpSpPr>
          <a:xfrm>
            <a:off x="247651" y="2689521"/>
            <a:ext cx="11708983" cy="1162050"/>
            <a:chOff x="247651" y="1335404"/>
            <a:chExt cx="11708983" cy="1162050"/>
          </a:xfrm>
        </p:grpSpPr>
        <p:sp>
          <p:nvSpPr>
            <p:cNvPr id="11" name="Rectangle 10"/>
            <p:cNvSpPr/>
            <p:nvPr/>
          </p:nvSpPr>
          <p:spPr>
            <a:xfrm>
              <a:off x="247651" y="1481791"/>
              <a:ext cx="10692189"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الضروري أن يتخير التلميذ الأوقات المناسبة لدراسة ومذاكرة الدروس وهذا ما يساعده على التحصيل الدراسي الجيد</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939840" y="1335404"/>
              <a:ext cx="1016794" cy="1162050"/>
            </a:xfrm>
            <a:prstGeom prst="rect">
              <a:avLst/>
            </a:prstGeom>
          </p:spPr>
        </p:pic>
      </p:grpSp>
      <p:grpSp>
        <p:nvGrpSpPr>
          <p:cNvPr id="13" name="Group 12"/>
          <p:cNvGrpSpPr/>
          <p:nvPr/>
        </p:nvGrpSpPr>
        <p:grpSpPr>
          <a:xfrm>
            <a:off x="247651" y="3935035"/>
            <a:ext cx="11708983" cy="1162050"/>
            <a:chOff x="247651" y="1335404"/>
            <a:chExt cx="11708983" cy="1162050"/>
          </a:xfrm>
        </p:grpSpPr>
        <p:sp>
          <p:nvSpPr>
            <p:cNvPr id="14" name="Rectangle 13"/>
            <p:cNvSpPr/>
            <p:nvPr/>
          </p:nvSpPr>
          <p:spPr>
            <a:xfrm>
              <a:off x="247651" y="1481791"/>
              <a:ext cx="10692190"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أن يقوم بمراجعة ما تعلمه مرات عديدة، وينبغي أن يبدأ بشيء يكون أقرب إلى فهمه حتى لا يقع في الملل وينبغي ألا يقوم بتكرار شيء دون فهمه كما عليه أن يستعين بالمناقشة مع زملائه وأساتذته لتثبيت مختلف المعلومات التي تلقاها</a:t>
              </a:r>
            </a:p>
          </p:txBody>
        </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939840" y="1335404"/>
              <a:ext cx="1016794" cy="1162050"/>
            </a:xfrm>
            <a:prstGeom prst="rect">
              <a:avLst/>
            </a:prstGeom>
          </p:spPr>
        </p:pic>
      </p:grpSp>
      <p:grpSp>
        <p:nvGrpSpPr>
          <p:cNvPr id="16" name="Group 15"/>
          <p:cNvGrpSpPr/>
          <p:nvPr/>
        </p:nvGrpSpPr>
        <p:grpSpPr>
          <a:xfrm>
            <a:off x="537347" y="5244307"/>
            <a:ext cx="11400237" cy="1162050"/>
            <a:chOff x="556397" y="1335404"/>
            <a:chExt cx="11400237" cy="1162050"/>
          </a:xfrm>
        </p:grpSpPr>
        <p:sp>
          <p:nvSpPr>
            <p:cNvPr id="17" name="Rectangle 16"/>
            <p:cNvSpPr/>
            <p:nvPr/>
          </p:nvSpPr>
          <p:spPr>
            <a:xfrm>
              <a:off x="556397" y="1481791"/>
              <a:ext cx="1038344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أن يسجل كل ما هو مفيد من معلومات ومعارف التي يتلقاها سواء في حجرة الدراسة أو خارجها، كما عليه أن ينمي قدرة الحفظ لديه لأنها طرقة التحصيل الدراسي الجيد</a:t>
              </a: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939840" y="1335404"/>
              <a:ext cx="1016794" cy="1162050"/>
            </a:xfrm>
            <a:prstGeom prst="rect">
              <a:avLst/>
            </a:prstGeom>
          </p:spPr>
        </p:pic>
      </p:grpSp>
    </p:spTree>
    <p:extLst>
      <p:ext uri="{BB962C8B-B14F-4D97-AF65-F5344CB8AC3E}">
        <p14:creationId xmlns:p14="http://schemas.microsoft.com/office/powerpoint/2010/main" val="36630713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trips(down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trips(down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grpSp>
        <p:nvGrpSpPr>
          <p:cNvPr id="5" name="Group 4"/>
          <p:cNvGrpSpPr/>
          <p:nvPr/>
        </p:nvGrpSpPr>
        <p:grpSpPr>
          <a:xfrm>
            <a:off x="1927542" y="237782"/>
            <a:ext cx="3997008" cy="771481"/>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471" y="130994"/>
              <a:ext cx="2401507" cy="807720"/>
            </a:xfrm>
            <a:prstGeom prst="rect">
              <a:avLst/>
            </a:prstGeom>
          </p:spPr>
          <p:txBody>
            <a:bodyPr wrap="square">
              <a:noAutofit/>
            </a:bodyPr>
            <a:lstStyle/>
            <a:p>
              <a:pPr algn="ctr">
                <a:lnSpc>
                  <a:spcPct val="107000"/>
                </a:lnSpc>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شروط خاصة بالمحيط الأسري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a:lnSpc>
                  <a:spcPct val="107000"/>
                </a:lnSpc>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6937372" y="1156569"/>
            <a:ext cx="5019262" cy="5784114"/>
            <a:chOff x="6827203" y="1578383"/>
            <a:chExt cx="4450969" cy="4809377"/>
          </a:xfrm>
          <a:blipFill dpi="0" rotWithShape="1">
            <a:blip r:embed="rId6"/>
            <a:srcRect/>
            <a:stretch>
              <a:fillRect l="-3000" t="-3000" b="-3000"/>
            </a:stretch>
          </a:blipFill>
        </p:grpSpPr>
        <p:sp>
          <p:nvSpPr>
            <p:cNvPr id="11" name="Freeform 10"/>
            <p:cNvSpPr/>
            <p:nvPr/>
          </p:nvSpPr>
          <p:spPr>
            <a:xfrm rot="645382">
              <a:off x="7361966" y="1959979"/>
              <a:ext cx="2822341" cy="4427781"/>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12" name="Freeform 11"/>
            <p:cNvSpPr/>
            <p:nvPr/>
          </p:nvSpPr>
          <p:spPr>
            <a:xfrm rot="645382">
              <a:off x="7026082" y="1642064"/>
              <a:ext cx="2537705" cy="3560638"/>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13" name="Freeform 12"/>
            <p:cNvSpPr/>
            <p:nvPr/>
          </p:nvSpPr>
          <p:spPr>
            <a:xfrm rot="11342303">
              <a:off x="8896781" y="1919549"/>
              <a:ext cx="2219667"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14" name="Freeform 13"/>
            <p:cNvSpPr/>
            <p:nvPr/>
          </p:nvSpPr>
          <p:spPr>
            <a:xfrm rot="11342303">
              <a:off x="6827203" y="1578383"/>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15" name="Freeform 14"/>
            <p:cNvSpPr/>
            <p:nvPr/>
          </p:nvSpPr>
          <p:spPr>
            <a:xfrm rot="349349">
              <a:off x="9324364" y="3312527"/>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sp>
        <p:nvSpPr>
          <p:cNvPr id="2" name="Rectangle 1"/>
          <p:cNvSpPr/>
          <p:nvPr/>
        </p:nvSpPr>
        <p:spPr>
          <a:xfrm>
            <a:off x="549766" y="3097731"/>
            <a:ext cx="6487550" cy="2246769"/>
          </a:xfrm>
          <a:prstGeom prst="rect">
            <a:avLst/>
          </a:prstGeom>
        </p:spPr>
        <p:txBody>
          <a:bodyPr wrap="square">
            <a:spAutoFit/>
          </a:bodyPr>
          <a:lstStyle/>
          <a:p>
            <a:pPr algn="ctr">
              <a:lnSpc>
                <a:spcPct val="125000"/>
              </a:lnSpc>
              <a:spcAft>
                <a:spcPts val="1000"/>
              </a:spcAft>
            </a:pP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كل أسرة تطمح وتتطلع إلى أن يحالف النجاح أبناءها </a:t>
            </a:r>
            <a:b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نشاطهم الدراسي غير أن ذلك لا يتحقق إلا عن طريق</a:t>
            </a:r>
            <a:b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تهيئة كافة الظروف والشروط التي تكسب التلميذ قدرات تساعدهم على تحقيق القدر الكافي من التحصيل الدراسي</a:t>
            </a:r>
            <a:endParaRPr lang="en-US"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7142669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43073" y="1140942"/>
            <a:ext cx="3533775" cy="5248275"/>
          </a:xfrm>
          <a:prstGeom prst="rect">
            <a:avLst/>
          </a:prstGeom>
        </p:spPr>
      </p:pic>
      <p:grpSp>
        <p:nvGrpSpPr>
          <p:cNvPr id="14" name="Group 13"/>
          <p:cNvGrpSpPr/>
          <p:nvPr/>
        </p:nvGrpSpPr>
        <p:grpSpPr>
          <a:xfrm>
            <a:off x="9448894" y="2997859"/>
            <a:ext cx="2655909" cy="2596117"/>
            <a:chOff x="8679088" y="3087507"/>
            <a:chExt cx="3138750" cy="3138750"/>
          </a:xfrm>
        </p:grpSpPr>
        <p:pic>
          <p:nvPicPr>
            <p:cNvPr id="15" name="Picture 14"/>
            <p:cNvPicPr>
              <a:picLocks noChangeAspect="1"/>
            </p:cNvPicPr>
            <p:nvPr/>
          </p:nvPicPr>
          <p:blipFill>
            <a:blip r:embed="rId6">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16" name="Rectangle 15"/>
            <p:cNvSpPr/>
            <p:nvPr/>
          </p:nvSpPr>
          <p:spPr>
            <a:xfrm>
              <a:off x="9141019" y="3851134"/>
              <a:ext cx="2272410" cy="1600060"/>
            </a:xfrm>
            <a:prstGeom prst="rect">
              <a:avLst/>
            </a:prstGeom>
          </p:spPr>
          <p:txBody>
            <a:bodyPr wrap="square">
              <a:spAutoFit/>
            </a:bodyPr>
            <a:lstStyle/>
            <a:p>
              <a:pPr algn="ctr">
                <a:lnSpc>
                  <a:spcPct val="125000"/>
                </a:lnSpc>
              </a:pPr>
              <a:r>
                <a:rPr lang="ar-EG" sz="3200" b="1" dirty="0">
                  <a:solidFill>
                    <a:srgbClr val="C00000"/>
                  </a:solidFill>
                  <a:latin typeface="Sakkal Majalla" panose="02000000000000000000" pitchFamily="2" charset="-78"/>
                  <a:cs typeface="Sakkal Majalla" panose="02000000000000000000" pitchFamily="2" charset="-78"/>
                </a:rPr>
                <a:t>من بين هذه الشروط</a:t>
              </a:r>
            </a:p>
          </p:txBody>
        </p:sp>
      </p:grpSp>
      <p:grpSp>
        <p:nvGrpSpPr>
          <p:cNvPr id="17" name="Group 16"/>
          <p:cNvGrpSpPr/>
          <p:nvPr/>
        </p:nvGrpSpPr>
        <p:grpSpPr>
          <a:xfrm>
            <a:off x="762001" y="1430990"/>
            <a:ext cx="9770902" cy="585759"/>
            <a:chOff x="-44918" y="1430991"/>
            <a:chExt cx="9770902" cy="585759"/>
          </a:xfrm>
        </p:grpSpPr>
        <p:sp>
          <p:nvSpPr>
            <p:cNvPr id="18" name="Rectangle 17"/>
            <p:cNvSpPr/>
            <p:nvPr/>
          </p:nvSpPr>
          <p:spPr>
            <a:xfrm>
              <a:off x="-44918" y="1430991"/>
              <a:ext cx="8812790"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أن يكون أفراد الأسرة على مستوى ثقافي مقبول خاصة الوالدين</a:t>
              </a:r>
            </a:p>
          </p:txBody>
        </p:sp>
        <p:sp>
          <p:nvSpPr>
            <p:cNvPr id="19" name="Rectangle 18"/>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1</a:t>
              </a:r>
            </a:p>
          </p:txBody>
        </p:sp>
      </p:grpSp>
      <p:grpSp>
        <p:nvGrpSpPr>
          <p:cNvPr id="20" name="Group 19"/>
          <p:cNvGrpSpPr/>
          <p:nvPr/>
        </p:nvGrpSpPr>
        <p:grpSpPr>
          <a:xfrm>
            <a:off x="957429" y="2446815"/>
            <a:ext cx="8856232" cy="602055"/>
            <a:chOff x="869752" y="1414695"/>
            <a:chExt cx="8856232" cy="602055"/>
          </a:xfrm>
        </p:grpSpPr>
        <p:sp>
          <p:nvSpPr>
            <p:cNvPr id="21" name="Rectangle 20"/>
            <p:cNvSpPr/>
            <p:nvPr/>
          </p:nvSpPr>
          <p:spPr>
            <a:xfrm>
              <a:off x="869752" y="1414695"/>
              <a:ext cx="79458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أن تسعى الأسرة إلى توفير ما يحتاجه التلميذ، وتهيئة الجو المناسب للمذاكرة </a:t>
              </a:r>
            </a:p>
          </p:txBody>
        </p:sp>
        <p:sp>
          <p:nvSpPr>
            <p:cNvPr id="22" name="Rectangle 21"/>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2</a:t>
              </a:r>
            </a:p>
          </p:txBody>
        </p:sp>
      </p:grpSp>
      <p:grpSp>
        <p:nvGrpSpPr>
          <p:cNvPr id="23" name="Group 22"/>
          <p:cNvGrpSpPr/>
          <p:nvPr/>
        </p:nvGrpSpPr>
        <p:grpSpPr>
          <a:xfrm>
            <a:off x="323851" y="3233825"/>
            <a:ext cx="9064843" cy="847166"/>
            <a:chOff x="661141" y="1169584"/>
            <a:chExt cx="9064843" cy="847166"/>
          </a:xfrm>
        </p:grpSpPr>
        <p:sp>
          <p:nvSpPr>
            <p:cNvPr id="24" name="Rectangle 23"/>
            <p:cNvSpPr/>
            <p:nvPr/>
          </p:nvSpPr>
          <p:spPr>
            <a:xfrm>
              <a:off x="661141" y="1169584"/>
              <a:ext cx="8044090"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على الأسرة معاملة أبنائها معاملة متوازنة وإقامة علاقات جيدة بين أفرادها، والابتعاد عن الصراعات التي من شأنها التأثير على التلميذ وعلى تحصيله الدراسي</a:t>
              </a:r>
            </a:p>
          </p:txBody>
        </p:sp>
        <p:sp>
          <p:nvSpPr>
            <p:cNvPr id="25" name="Rectangle 24"/>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3</a:t>
              </a:r>
            </a:p>
          </p:txBody>
        </p:sp>
      </p:grpSp>
      <p:grpSp>
        <p:nvGrpSpPr>
          <p:cNvPr id="26" name="Group 25"/>
          <p:cNvGrpSpPr/>
          <p:nvPr/>
        </p:nvGrpSpPr>
        <p:grpSpPr>
          <a:xfrm>
            <a:off x="323851" y="4267673"/>
            <a:ext cx="8403425" cy="1200329"/>
            <a:chOff x="1322559" y="1153382"/>
            <a:chExt cx="8403425" cy="1200329"/>
          </a:xfrm>
        </p:grpSpPr>
        <p:sp>
          <p:nvSpPr>
            <p:cNvPr id="27" name="Rectangle 26"/>
            <p:cNvSpPr/>
            <p:nvPr/>
          </p:nvSpPr>
          <p:spPr>
            <a:xfrm>
              <a:off x="1322559" y="1153382"/>
              <a:ext cx="7421677" cy="1200329"/>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أن يكون للوالدين اتجاهات إيجابية نحو المدرسة وربط علاقة معها لتتبع وملاحظة أبنائهم والتعرف على إنتاجهم والتنسيق معهم من أجل تدارك مواطن النقص التي يعاني منها التلميذ</a:t>
              </a:r>
            </a:p>
          </p:txBody>
        </p:sp>
        <p:sp>
          <p:nvSpPr>
            <p:cNvPr id="28" name="Rectangle 27"/>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4</a:t>
              </a:r>
            </a:p>
          </p:txBody>
        </p:sp>
      </p:grpSp>
      <p:grpSp>
        <p:nvGrpSpPr>
          <p:cNvPr id="29" name="Group 28"/>
          <p:cNvGrpSpPr/>
          <p:nvPr/>
        </p:nvGrpSpPr>
        <p:grpSpPr>
          <a:xfrm>
            <a:off x="457200" y="5513111"/>
            <a:ext cx="7750901" cy="830997"/>
            <a:chOff x="1921296" y="1370418"/>
            <a:chExt cx="7750901" cy="830997"/>
          </a:xfrm>
        </p:grpSpPr>
        <p:sp>
          <p:nvSpPr>
            <p:cNvPr id="30" name="Rectangle 29"/>
            <p:cNvSpPr/>
            <p:nvPr/>
          </p:nvSpPr>
          <p:spPr>
            <a:xfrm>
              <a:off x="1921296" y="1370418"/>
              <a:ext cx="6803263"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على الأسرة مساعدة أبنائها على إقامة علاقات يشبعون من خلالها حاجاتهم إلى الاندماج وممارسة أدوار مختلفة</a:t>
              </a:r>
            </a:p>
          </p:txBody>
        </p:sp>
        <p:sp>
          <p:nvSpPr>
            <p:cNvPr id="31" name="Rectangle 30"/>
            <p:cNvSpPr/>
            <p:nvPr/>
          </p:nvSpPr>
          <p:spPr>
            <a:xfrm>
              <a:off x="8918849"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5</a:t>
              </a:r>
            </a:p>
          </p:txBody>
        </p:sp>
      </p:grpSp>
    </p:spTree>
    <p:extLst>
      <p:ext uri="{BB962C8B-B14F-4D97-AF65-F5344CB8AC3E}">
        <p14:creationId xmlns:p14="http://schemas.microsoft.com/office/powerpoint/2010/main" val="32282237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Vertical)">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barn(inVertical)">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6941128" y="189531"/>
            <a:ext cx="5178135" cy="2573976"/>
            <a:chOff x="6941128" y="189531"/>
            <a:chExt cx="5178135" cy="2573976"/>
          </a:xfrm>
        </p:grpSpPr>
        <p:pic>
          <p:nvPicPr>
            <p:cNvPr id="4" name="Picture 3"/>
            <p:cNvPicPr>
              <a:picLocks noChangeAspect="1"/>
            </p:cNvPicPr>
            <p:nvPr/>
          </p:nvPicPr>
          <p:blipFill>
            <a:blip r:embed="rId5"/>
            <a:stretch>
              <a:fillRect/>
            </a:stretch>
          </p:blipFill>
          <p:spPr>
            <a:xfrm>
              <a:off x="9736282" y="189531"/>
              <a:ext cx="2382981" cy="2573976"/>
            </a:xfrm>
            <a:prstGeom prst="rect">
              <a:avLst/>
            </a:prstGeom>
          </p:spPr>
        </p:pic>
        <p:sp>
          <p:nvSpPr>
            <p:cNvPr id="9" name="Rectangle 8"/>
            <p:cNvSpPr/>
            <p:nvPr/>
          </p:nvSpPr>
          <p:spPr>
            <a:xfrm>
              <a:off x="6941128" y="718455"/>
              <a:ext cx="3214256" cy="8204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0070C0"/>
                    </a:solidFill>
                  </a:ln>
                  <a:solidFill>
                    <a:srgbClr val="0070C0"/>
                  </a:solidFill>
                  <a:latin typeface="Sakkal Majalla" pitchFamily="2" charset="-78"/>
                  <a:cs typeface="Sakkal Majalla" pitchFamily="2" charset="-78"/>
                </a:rPr>
                <a:t>الأهداف التفصيلية</a:t>
              </a:r>
            </a:p>
          </p:txBody>
        </p:sp>
      </p:grpSp>
      <p:sp>
        <p:nvSpPr>
          <p:cNvPr id="10" name="Rectangle 9"/>
          <p:cNvSpPr/>
          <p:nvPr/>
        </p:nvSpPr>
        <p:spPr>
          <a:xfrm>
            <a:off x="995796" y="1618381"/>
            <a:ext cx="8895632"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الذاكرة البشرية.</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التمييز بين أنماط الذاكرة البشرية.</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17 طريقة لمساعدة الطلاب على تقوية ذاكرتهم من خلال نمط حياتهم.</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التحصيل الدراسي.</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إبراز عوامل التحصيل الدراسي وشروطه.</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مبادئ التحصيل الدراسي وهدفه.</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عوائق التحصيل الدراسي.</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مهارات لرفع التحصيل الدراسي.</a:t>
            </a:r>
          </a:p>
          <a:p>
            <a:pPr marL="457200" indent="-457200" fontAlgn="t">
              <a:lnSpc>
                <a:spcPct val="125000"/>
              </a:lnSpc>
              <a:buSzPct val="120000"/>
              <a:buBlip>
                <a:blip r:embed="rId6"/>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كيفية المذاكرة والمراجعة على ما تم حفظه.</a:t>
            </a:r>
          </a:p>
        </p:txBody>
      </p:sp>
      <p:sp>
        <p:nvSpPr>
          <p:cNvPr id="12" name="Slide Number Placeholder 11"/>
          <p:cNvSpPr>
            <a:spLocks noGrp="1"/>
          </p:cNvSpPr>
          <p:nvPr>
            <p:ph type="sldNum" sz="quarter" idx="12"/>
          </p:nvPr>
        </p:nvSpPr>
        <p:spPr/>
        <p:txBody>
          <a:bodyPr/>
          <a:lstStyle/>
          <a:p>
            <a:fld id="{F0C0E137-212D-48BF-BD2D-C24450D8AE18}" type="slidenum">
              <a:rPr lang="ar-EG" smtClean="0">
                <a:solidFill>
                  <a:prstClr val="black">
                    <a:tint val="75000"/>
                  </a:prstClr>
                </a:solidFill>
              </a:rPr>
              <a:pPr/>
              <a:t>6</a:t>
            </a:fld>
            <a:endParaRPr lang="ar-EG">
              <a:solidFill>
                <a:prstClr val="black">
                  <a:tint val="75000"/>
                </a:prstClr>
              </a:solidFill>
            </a:endParaRPr>
          </a:p>
        </p:txBody>
      </p:sp>
    </p:spTree>
    <p:extLst>
      <p:ext uri="{BB962C8B-B14F-4D97-AF65-F5344CB8AC3E}">
        <p14:creationId xmlns:p14="http://schemas.microsoft.com/office/powerpoint/2010/main" val="30757676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arn(inVertic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arn(inVertic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arn(inVertical)">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arn(inVertical)">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barn(inVertical)">
                                      <p:cBhvr>
                                        <p:cTn id="32" dur="5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barn(inVertical)">
                                      <p:cBhvr>
                                        <p:cTn id="37" dur="5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barn(inVertical)">
                                      <p:cBhvr>
                                        <p:cTn id="42" dur="500"/>
                                        <p:tgtEl>
                                          <p:spTgt spid="1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xEl>
                                              <p:pRg st="8" end="8"/>
                                            </p:txEl>
                                          </p:spTgt>
                                        </p:tgtEl>
                                        <p:attrNameLst>
                                          <p:attrName>style.visibility</p:attrName>
                                        </p:attrNameLst>
                                      </p:cBhvr>
                                      <p:to>
                                        <p:strVal val="visible"/>
                                      </p:to>
                                    </p:set>
                                    <p:animEffect transition="in" filter="barn(inVertical)">
                                      <p:cBhvr>
                                        <p:cTn id="47"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grpSp>
        <p:nvGrpSpPr>
          <p:cNvPr id="5" name="Group 4"/>
          <p:cNvGrpSpPr/>
          <p:nvPr/>
        </p:nvGrpSpPr>
        <p:grpSpPr>
          <a:xfrm>
            <a:off x="1927542" y="237782"/>
            <a:ext cx="3997008" cy="771481"/>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0" y="130994"/>
              <a:ext cx="2540977" cy="807720"/>
            </a:xfrm>
            <a:prstGeom prst="rect">
              <a:avLst/>
            </a:prstGeom>
          </p:spPr>
          <p:txBody>
            <a:bodyPr wrap="square">
              <a:noAutofit/>
            </a:bodyPr>
            <a:lstStyle/>
            <a:p>
              <a:pPr algn="ctr">
                <a:lnSpc>
                  <a:spcPct val="107000"/>
                </a:lnSpc>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شروط خاصة بالمحيط الدراسي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a:lnSpc>
                  <a:spcPct val="107000"/>
                </a:lnSpc>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533400" y="1310332"/>
            <a:ext cx="11423234" cy="1083374"/>
          </a:xfrm>
          <a:prstGeom prst="rect">
            <a:avLst/>
          </a:prstGeom>
        </p:spPr>
        <p:txBody>
          <a:bodyPr wrap="square">
            <a:spAutoFit/>
          </a:bodyPr>
          <a:lstStyle/>
          <a:p>
            <a:pPr algn="justLow">
              <a:lnSpc>
                <a:spcPct val="115000"/>
              </a:lnSpc>
              <a:spcAft>
                <a:spcPts val="8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تتعلق هذه الشروط بالبرامج والأساتذة والوسائل التعليمية وطرق التدريس بالإضافة إلى المجتمع الدراسي ككل، </a:t>
            </a: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وفيما يلي توضيح وجيز لذلك:</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391886" y="2488991"/>
            <a:ext cx="11383105" cy="1182733"/>
            <a:chOff x="391886" y="2488991"/>
            <a:chExt cx="11383105" cy="1182733"/>
          </a:xfrm>
        </p:grpSpPr>
        <p:pic>
          <p:nvPicPr>
            <p:cNvPr id="10" name="Picture 9"/>
            <p:cNvPicPr>
              <a:picLocks noChangeAspect="1"/>
            </p:cNvPicPr>
            <p:nvPr/>
          </p:nvPicPr>
          <p:blipFill>
            <a:blip r:embed="rId6"/>
            <a:stretch>
              <a:fillRect/>
            </a:stretch>
          </p:blipFill>
          <p:spPr>
            <a:xfrm>
              <a:off x="10806843" y="2520381"/>
              <a:ext cx="968148" cy="1151343"/>
            </a:xfrm>
            <a:prstGeom prst="rect">
              <a:avLst/>
            </a:prstGeom>
          </p:spPr>
        </p:pic>
        <p:sp>
          <p:nvSpPr>
            <p:cNvPr id="11" name="Rectangle 10"/>
            <p:cNvSpPr/>
            <p:nvPr/>
          </p:nvSpPr>
          <p:spPr>
            <a:xfrm>
              <a:off x="391886" y="2488991"/>
              <a:ext cx="1041495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الاهتمام بنوعية المعلمين والأساتذة واختيار الأكفاء منهم خاصة في المراحل التعليمية الأولى حتى يتمكن التلاميذ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فهم أساسيات المواد الدراسية</a:t>
              </a:r>
            </a:p>
          </p:txBody>
        </p:sp>
        <p:sp>
          <p:nvSpPr>
            <p:cNvPr id="12" name="Rectangle 11"/>
            <p:cNvSpPr/>
            <p:nvPr/>
          </p:nvSpPr>
          <p:spPr>
            <a:xfrm>
              <a:off x="11075666" y="2762079"/>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1</a:t>
              </a:r>
            </a:p>
          </p:txBody>
        </p:sp>
      </p:grpSp>
      <p:grpSp>
        <p:nvGrpSpPr>
          <p:cNvPr id="13" name="Group 12"/>
          <p:cNvGrpSpPr/>
          <p:nvPr/>
        </p:nvGrpSpPr>
        <p:grpSpPr>
          <a:xfrm>
            <a:off x="432133" y="3602198"/>
            <a:ext cx="11439487" cy="1134657"/>
            <a:chOff x="432133" y="3602198"/>
            <a:chExt cx="11439487" cy="1134657"/>
          </a:xfrm>
        </p:grpSpPr>
        <p:pic>
          <p:nvPicPr>
            <p:cNvPr id="14" name="Picture 13"/>
            <p:cNvPicPr>
              <a:picLocks noChangeAspect="1"/>
            </p:cNvPicPr>
            <p:nvPr/>
          </p:nvPicPr>
          <p:blipFill>
            <a:blip r:embed="rId7"/>
            <a:stretch>
              <a:fillRect/>
            </a:stretch>
          </p:blipFill>
          <p:spPr>
            <a:xfrm>
              <a:off x="10887337" y="3602198"/>
              <a:ext cx="984283" cy="1134657"/>
            </a:xfrm>
            <a:prstGeom prst="rect">
              <a:avLst/>
            </a:prstGeom>
          </p:spPr>
        </p:pic>
        <p:grpSp>
          <p:nvGrpSpPr>
            <p:cNvPr id="15" name="Group 14"/>
            <p:cNvGrpSpPr/>
            <p:nvPr/>
          </p:nvGrpSpPr>
          <p:grpSpPr>
            <a:xfrm>
              <a:off x="432133" y="3796174"/>
              <a:ext cx="11107325" cy="658642"/>
              <a:chOff x="432133" y="2699653"/>
              <a:chExt cx="11107325" cy="658642"/>
            </a:xfrm>
          </p:grpSpPr>
          <p:sp>
            <p:nvSpPr>
              <p:cNvPr id="16" name="Rectangle 15"/>
              <p:cNvSpPr/>
              <p:nvPr/>
            </p:nvSpPr>
            <p:spPr>
              <a:xfrm>
                <a:off x="432133" y="2715953"/>
                <a:ext cx="1041495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توفير المناهج التي تبعث في التلاميذ روح البحث العلمي وتنمي قدرتهم على التفكير والإبداع</a:t>
                </a:r>
              </a:p>
            </p:txBody>
          </p:sp>
          <p:sp>
            <p:nvSpPr>
              <p:cNvPr id="17" name="Rectangle 16"/>
              <p:cNvSpPr/>
              <p:nvPr/>
            </p:nvSpPr>
            <p:spPr>
              <a:xfrm>
                <a:off x="11042376" y="2699653"/>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2</a:t>
                </a:r>
              </a:p>
            </p:txBody>
          </p:sp>
        </p:grpSp>
      </p:grpSp>
      <p:grpSp>
        <p:nvGrpSpPr>
          <p:cNvPr id="18" name="Group 17"/>
          <p:cNvGrpSpPr/>
          <p:nvPr/>
        </p:nvGrpSpPr>
        <p:grpSpPr>
          <a:xfrm>
            <a:off x="357822" y="4666403"/>
            <a:ext cx="11383105" cy="1151343"/>
            <a:chOff x="357822" y="4666403"/>
            <a:chExt cx="11383105" cy="1151343"/>
          </a:xfrm>
        </p:grpSpPr>
        <p:pic>
          <p:nvPicPr>
            <p:cNvPr id="19" name="Picture 18"/>
            <p:cNvPicPr>
              <a:picLocks noChangeAspect="1"/>
            </p:cNvPicPr>
            <p:nvPr/>
          </p:nvPicPr>
          <p:blipFill>
            <a:blip r:embed="rId8"/>
            <a:stretch>
              <a:fillRect/>
            </a:stretch>
          </p:blipFill>
          <p:spPr>
            <a:xfrm>
              <a:off x="10772779" y="4666403"/>
              <a:ext cx="968148" cy="1151343"/>
            </a:xfrm>
            <a:prstGeom prst="rect">
              <a:avLst/>
            </a:prstGeom>
          </p:spPr>
        </p:pic>
        <p:grpSp>
          <p:nvGrpSpPr>
            <p:cNvPr id="20" name="Group 19"/>
            <p:cNvGrpSpPr/>
            <p:nvPr/>
          </p:nvGrpSpPr>
          <p:grpSpPr>
            <a:xfrm>
              <a:off x="357822" y="4926176"/>
              <a:ext cx="11270197" cy="658642"/>
              <a:chOff x="469153" y="2678312"/>
              <a:chExt cx="11270197" cy="658642"/>
            </a:xfrm>
          </p:grpSpPr>
          <p:sp>
            <p:nvSpPr>
              <p:cNvPr id="21" name="Rectangle 20"/>
              <p:cNvSpPr/>
              <p:nvPr/>
            </p:nvSpPr>
            <p:spPr>
              <a:xfrm>
                <a:off x="469153" y="2730634"/>
                <a:ext cx="1041495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توفير الكتب والأجهزة اللازمة لتغطية المناهج وفهمها</a:t>
                </a:r>
              </a:p>
            </p:txBody>
          </p:sp>
          <p:sp>
            <p:nvSpPr>
              <p:cNvPr id="22" name="Rectangle 21"/>
              <p:cNvSpPr/>
              <p:nvPr/>
            </p:nvSpPr>
            <p:spPr>
              <a:xfrm>
                <a:off x="11242268" y="2678312"/>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3</a:t>
                </a:r>
              </a:p>
            </p:txBody>
          </p:sp>
        </p:grpSp>
      </p:grpSp>
      <p:pic>
        <p:nvPicPr>
          <p:cNvPr id="23" name="Picture 22"/>
          <p:cNvPicPr/>
          <p:nvPr/>
        </p:nvPicPr>
        <p:blipFill>
          <a:blip r:embed="rId9">
            <a:extLst>
              <a:ext uri="{28A0092B-C50C-407E-A947-70E740481C1C}">
                <a14:useLocalDpi xmlns:a14="http://schemas.microsoft.com/office/drawing/2010/main" val="0"/>
              </a:ext>
            </a:extLst>
          </a:blip>
          <a:stretch>
            <a:fillRect/>
          </a:stretch>
        </p:blipFill>
        <p:spPr>
          <a:xfrm>
            <a:off x="1196358" y="4169526"/>
            <a:ext cx="3680441" cy="2688474"/>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10"/>
            <a:stretch>
              <a:fillRect/>
            </a:stretch>
          </a:blipFill>
        </p:spPr>
      </p:pic>
    </p:spTree>
    <p:extLst>
      <p:ext uri="{BB962C8B-B14F-4D97-AF65-F5344CB8AC3E}">
        <p14:creationId xmlns:p14="http://schemas.microsoft.com/office/powerpoint/2010/main" val="27077964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شروط التحصيل الدراسي الجيد</a:t>
            </a:r>
          </a:p>
        </p:txBody>
      </p:sp>
      <p:grpSp>
        <p:nvGrpSpPr>
          <p:cNvPr id="5" name="Group 4"/>
          <p:cNvGrpSpPr/>
          <p:nvPr/>
        </p:nvGrpSpPr>
        <p:grpSpPr>
          <a:xfrm>
            <a:off x="371841" y="1610217"/>
            <a:ext cx="11383105" cy="1182733"/>
            <a:chOff x="391886" y="2488991"/>
            <a:chExt cx="11383105" cy="1182733"/>
          </a:xfrm>
        </p:grpSpPr>
        <p:pic>
          <p:nvPicPr>
            <p:cNvPr id="6" name="Picture 5"/>
            <p:cNvPicPr>
              <a:picLocks noChangeAspect="1"/>
            </p:cNvPicPr>
            <p:nvPr/>
          </p:nvPicPr>
          <p:blipFill>
            <a:blip r:embed="rId5"/>
            <a:stretch>
              <a:fillRect/>
            </a:stretch>
          </p:blipFill>
          <p:spPr>
            <a:xfrm>
              <a:off x="10806843" y="2520381"/>
              <a:ext cx="968148" cy="1151343"/>
            </a:xfrm>
            <a:prstGeom prst="rect">
              <a:avLst/>
            </a:prstGeom>
          </p:spPr>
        </p:pic>
        <p:sp>
          <p:nvSpPr>
            <p:cNvPr id="7" name="Rectangle 6"/>
            <p:cNvSpPr/>
            <p:nvPr/>
          </p:nvSpPr>
          <p:spPr>
            <a:xfrm>
              <a:off x="391886" y="2488991"/>
              <a:ext cx="1041495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أن يكون الأستاذ متكونا توينا علميا ممتازا قبل ممارسته لمهامه التعليمية وكذلك أثناء التدريس من خلال التعويضات والدورات التكوينية والندوات وعليه تحبب كل المواد الدراسية المقررة للتلاميذ دون تمييز بينها</a:t>
              </a:r>
            </a:p>
          </p:txBody>
        </p:sp>
        <p:sp>
          <p:nvSpPr>
            <p:cNvPr id="8" name="Rectangle 7"/>
            <p:cNvSpPr/>
            <p:nvPr/>
          </p:nvSpPr>
          <p:spPr>
            <a:xfrm>
              <a:off x="11075666" y="2762079"/>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4</a:t>
              </a:r>
            </a:p>
          </p:txBody>
        </p:sp>
      </p:grpSp>
      <p:grpSp>
        <p:nvGrpSpPr>
          <p:cNvPr id="9" name="Group 8"/>
          <p:cNvGrpSpPr/>
          <p:nvPr/>
        </p:nvGrpSpPr>
        <p:grpSpPr>
          <a:xfrm>
            <a:off x="412088" y="2718576"/>
            <a:ext cx="11439487" cy="1139505"/>
            <a:chOff x="432133" y="3597350"/>
            <a:chExt cx="11439487" cy="1139505"/>
          </a:xfrm>
        </p:grpSpPr>
        <p:pic>
          <p:nvPicPr>
            <p:cNvPr id="10" name="Picture 9"/>
            <p:cNvPicPr>
              <a:picLocks noChangeAspect="1"/>
            </p:cNvPicPr>
            <p:nvPr/>
          </p:nvPicPr>
          <p:blipFill>
            <a:blip r:embed="rId6"/>
            <a:stretch>
              <a:fillRect/>
            </a:stretch>
          </p:blipFill>
          <p:spPr>
            <a:xfrm>
              <a:off x="10887337" y="3602198"/>
              <a:ext cx="984283" cy="1134657"/>
            </a:xfrm>
            <a:prstGeom prst="rect">
              <a:avLst/>
            </a:prstGeom>
          </p:spPr>
        </p:pic>
        <p:grpSp>
          <p:nvGrpSpPr>
            <p:cNvPr id="11" name="Group 10"/>
            <p:cNvGrpSpPr/>
            <p:nvPr/>
          </p:nvGrpSpPr>
          <p:grpSpPr>
            <a:xfrm>
              <a:off x="432133" y="3597350"/>
              <a:ext cx="11107325" cy="1015663"/>
              <a:chOff x="432133" y="2500829"/>
              <a:chExt cx="11107325" cy="1015663"/>
            </a:xfrm>
          </p:grpSpPr>
          <p:sp>
            <p:nvSpPr>
              <p:cNvPr id="12" name="Rectangle 11"/>
              <p:cNvSpPr/>
              <p:nvPr/>
            </p:nvSpPr>
            <p:spPr>
              <a:xfrm>
                <a:off x="432133" y="2500829"/>
                <a:ext cx="1041495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الأخذ بعين الاعتبار القدرات العقلية للمتعلمين والفروق الفردية بينهم؟ أثناء التعليم والاعتماد على طرائق التدريس الملائمة كأسلوب الذي يعتمد الإثارة والتشويق وتنويعها باستمرار</a:t>
                </a:r>
              </a:p>
            </p:txBody>
          </p:sp>
          <p:sp>
            <p:nvSpPr>
              <p:cNvPr id="13" name="Rectangle 12"/>
              <p:cNvSpPr/>
              <p:nvPr/>
            </p:nvSpPr>
            <p:spPr>
              <a:xfrm>
                <a:off x="11042376" y="2699653"/>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5</a:t>
                </a:r>
              </a:p>
            </p:txBody>
          </p:sp>
        </p:grpSp>
      </p:grpSp>
      <p:grpSp>
        <p:nvGrpSpPr>
          <p:cNvPr id="14" name="Group 13"/>
          <p:cNvGrpSpPr/>
          <p:nvPr/>
        </p:nvGrpSpPr>
        <p:grpSpPr>
          <a:xfrm>
            <a:off x="371841" y="3787629"/>
            <a:ext cx="11349041" cy="1151343"/>
            <a:chOff x="391886" y="4666403"/>
            <a:chExt cx="11349041" cy="1151343"/>
          </a:xfrm>
        </p:grpSpPr>
        <p:pic>
          <p:nvPicPr>
            <p:cNvPr id="15" name="Picture 14"/>
            <p:cNvPicPr>
              <a:picLocks noChangeAspect="1"/>
            </p:cNvPicPr>
            <p:nvPr/>
          </p:nvPicPr>
          <p:blipFill>
            <a:blip r:embed="rId7"/>
            <a:stretch>
              <a:fillRect/>
            </a:stretch>
          </p:blipFill>
          <p:spPr>
            <a:xfrm>
              <a:off x="10772779" y="4666403"/>
              <a:ext cx="968148" cy="1151343"/>
            </a:xfrm>
            <a:prstGeom prst="rect">
              <a:avLst/>
            </a:prstGeom>
          </p:spPr>
        </p:pic>
        <p:grpSp>
          <p:nvGrpSpPr>
            <p:cNvPr id="16" name="Group 15"/>
            <p:cNvGrpSpPr/>
            <p:nvPr/>
          </p:nvGrpSpPr>
          <p:grpSpPr>
            <a:xfrm>
              <a:off x="391886" y="4747665"/>
              <a:ext cx="11236133" cy="1015663"/>
              <a:chOff x="503217" y="2499801"/>
              <a:chExt cx="11236133" cy="1015663"/>
            </a:xfrm>
          </p:grpSpPr>
          <p:sp>
            <p:nvSpPr>
              <p:cNvPr id="17" name="Rectangle 16"/>
              <p:cNvSpPr/>
              <p:nvPr/>
            </p:nvSpPr>
            <p:spPr>
              <a:xfrm>
                <a:off x="503217" y="2499801"/>
                <a:ext cx="1041495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توفير الخدمات النفسية والتربوية والصحية والاجتماعية داخل المدرسة والتي تعمل بدورها على تهيئة الفرص الملائمة لتحسين المستوى التحصيلي الجيد للتلاميذ</a:t>
                </a:r>
              </a:p>
            </p:txBody>
          </p:sp>
          <p:sp>
            <p:nvSpPr>
              <p:cNvPr id="18" name="Rectangle 17"/>
              <p:cNvSpPr/>
              <p:nvPr/>
            </p:nvSpPr>
            <p:spPr>
              <a:xfrm>
                <a:off x="11242268" y="2678312"/>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6</a:t>
                </a:r>
              </a:p>
            </p:txBody>
          </p:sp>
        </p:grpSp>
      </p:grpSp>
      <p:grpSp>
        <p:nvGrpSpPr>
          <p:cNvPr id="19" name="Group 18"/>
          <p:cNvGrpSpPr/>
          <p:nvPr/>
        </p:nvGrpSpPr>
        <p:grpSpPr>
          <a:xfrm>
            <a:off x="452335" y="4845696"/>
            <a:ext cx="11399240" cy="1160726"/>
            <a:chOff x="452335" y="4845696"/>
            <a:chExt cx="11399240" cy="1160726"/>
          </a:xfrm>
        </p:grpSpPr>
        <p:pic>
          <p:nvPicPr>
            <p:cNvPr id="20" name="Picture 19"/>
            <p:cNvPicPr>
              <a:picLocks noChangeAspect="1"/>
            </p:cNvPicPr>
            <p:nvPr/>
          </p:nvPicPr>
          <p:blipFill>
            <a:blip r:embed="rId8"/>
            <a:stretch>
              <a:fillRect/>
            </a:stretch>
          </p:blipFill>
          <p:spPr>
            <a:xfrm>
              <a:off x="10867292" y="4845696"/>
              <a:ext cx="984283" cy="1151343"/>
            </a:xfrm>
            <a:prstGeom prst="rect">
              <a:avLst/>
            </a:prstGeom>
          </p:spPr>
        </p:pic>
        <p:grpSp>
          <p:nvGrpSpPr>
            <p:cNvPr id="21" name="Group 20"/>
            <p:cNvGrpSpPr/>
            <p:nvPr/>
          </p:nvGrpSpPr>
          <p:grpSpPr>
            <a:xfrm>
              <a:off x="452335" y="4990759"/>
              <a:ext cx="11026831" cy="1015663"/>
              <a:chOff x="512627" y="2624183"/>
              <a:chExt cx="11026831" cy="1015663"/>
            </a:xfrm>
          </p:grpSpPr>
          <p:sp>
            <p:nvSpPr>
              <p:cNvPr id="22" name="Rectangle 21"/>
              <p:cNvSpPr/>
              <p:nvPr/>
            </p:nvSpPr>
            <p:spPr>
              <a:xfrm>
                <a:off x="512627" y="2624183"/>
                <a:ext cx="10414957"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العمل على اكتساب التلاميذ مهارات البحث العلمي والتفكير السليم والقدرة والاستنتاج، وذلك باستخدام طرائق شتى في التدريس والبحث وهذا يحتاج إلى أساتذة ذوي استعدادات ومهارات معينة</a:t>
                </a:r>
              </a:p>
            </p:txBody>
          </p:sp>
          <p:sp>
            <p:nvSpPr>
              <p:cNvPr id="23" name="Rectangle 22"/>
              <p:cNvSpPr/>
              <p:nvPr/>
            </p:nvSpPr>
            <p:spPr>
              <a:xfrm>
                <a:off x="11042376" y="2699653"/>
                <a:ext cx="497082" cy="658642"/>
              </a:xfrm>
              <a:prstGeom prst="rect">
                <a:avLst/>
              </a:prstGeom>
            </p:spPr>
            <p:txBody>
              <a:bodyPr wrap="square">
                <a:spAutoFit/>
              </a:bodyPr>
              <a:lstStyle/>
              <a:p>
                <a:pPr algn="ctr">
                  <a:lnSpc>
                    <a:spcPct val="115000"/>
                  </a:lnSpc>
                  <a:spcAft>
                    <a:spcPts val="800"/>
                  </a:spcAft>
                  <a:buSzPts val="1600"/>
                </a:pPr>
                <a:r>
                  <a:rPr lang="ar-EG" sz="32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7</a:t>
                </a:r>
              </a:p>
            </p:txBody>
          </p:sp>
        </p:grpSp>
      </p:grpSp>
    </p:spTree>
    <p:extLst>
      <p:ext uri="{BB962C8B-B14F-4D97-AF65-F5344CB8AC3E}">
        <p14:creationId xmlns:p14="http://schemas.microsoft.com/office/powerpoint/2010/main" val="7536138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مبادئ التحصيل الدراسي الجيد</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3395283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مبادئ التحصيل الدراسي الجيد</a:t>
            </a:r>
          </a:p>
        </p:txBody>
      </p:sp>
      <p:sp>
        <p:nvSpPr>
          <p:cNvPr id="71" name="Rectangle 70"/>
          <p:cNvSpPr/>
          <p:nvPr/>
        </p:nvSpPr>
        <p:spPr>
          <a:xfrm>
            <a:off x="3052171" y="2871331"/>
            <a:ext cx="1980227" cy="1569660"/>
          </a:xfrm>
          <a:prstGeom prst="rect">
            <a:avLst/>
          </a:prstGeom>
        </p:spPr>
        <p:txBody>
          <a:bodyPr wrap="square">
            <a:spAutoFit/>
          </a:bodyPr>
          <a:lstStyle/>
          <a:p>
            <a:pPr algn="ctr"/>
            <a:r>
              <a:rPr lang="ar-EG" sz="3200" b="1" dirty="0">
                <a:solidFill>
                  <a:srgbClr val="C00000"/>
                </a:solidFill>
                <a:ea typeface="Calibri" panose="020F0502020204030204" pitchFamily="34" charset="0"/>
                <a:cs typeface="Sakkal Majalla" panose="02000000000000000000" pitchFamily="2" charset="-78"/>
              </a:rPr>
              <a:t>مبادئ التحصيل الدراسي الجيد</a:t>
            </a:r>
            <a:endParaRPr lang="ar-EG" sz="3600" dirty="0"/>
          </a:p>
        </p:txBody>
      </p:sp>
      <p:grpSp>
        <p:nvGrpSpPr>
          <p:cNvPr id="72" name="Group 71"/>
          <p:cNvGrpSpPr/>
          <p:nvPr/>
        </p:nvGrpSpPr>
        <p:grpSpPr>
          <a:xfrm>
            <a:off x="4013349" y="963150"/>
            <a:ext cx="2342039" cy="2079350"/>
            <a:chOff x="6403105" y="1075765"/>
            <a:chExt cx="2342039" cy="2079350"/>
          </a:xfrm>
        </p:grpSpPr>
        <p:pic>
          <p:nvPicPr>
            <p:cNvPr id="73" name="Picture 72"/>
            <p:cNvPicPr>
              <a:picLocks noChangeAspect="1"/>
            </p:cNvPicPr>
            <p:nvPr/>
          </p:nvPicPr>
          <p:blipFill>
            <a:blip r:embed="rId5"/>
            <a:stretch>
              <a:fillRect/>
            </a:stretch>
          </p:blipFill>
          <p:spPr>
            <a:xfrm>
              <a:off x="6403105" y="1075765"/>
              <a:ext cx="2342039" cy="2079350"/>
            </a:xfrm>
            <a:prstGeom prst="rect">
              <a:avLst/>
            </a:prstGeom>
          </p:spPr>
        </p:pic>
        <p:sp>
          <p:nvSpPr>
            <p:cNvPr id="74" name="Rectangle 73"/>
            <p:cNvSpPr/>
            <p:nvPr/>
          </p:nvSpPr>
          <p:spPr>
            <a:xfrm>
              <a:off x="7288131" y="1779568"/>
              <a:ext cx="652743" cy="523220"/>
            </a:xfrm>
            <a:prstGeom prst="rect">
              <a:avLst/>
            </a:prstGeom>
          </p:spPr>
          <p:txBody>
            <a:bodyPr wrap="none">
              <a:spAutoFit/>
            </a:bodyPr>
            <a:lstStyle/>
            <a:p>
              <a:pPr algn="ctr"/>
              <a:r>
                <a:rPr lang="ar-EG" sz="2800" b="1" dirty="0">
                  <a:ea typeface="Calibri" panose="020F0502020204030204" pitchFamily="34" charset="0"/>
                  <a:cs typeface="Sakkal Majalla" panose="02000000000000000000" pitchFamily="2" charset="-78"/>
                </a:rPr>
                <a:t>الأثر</a:t>
              </a:r>
              <a:endParaRPr lang="ar-EG" sz="3200" b="1" dirty="0"/>
            </a:p>
          </p:txBody>
        </p:sp>
      </p:grpSp>
      <p:grpSp>
        <p:nvGrpSpPr>
          <p:cNvPr id="75" name="Group 74"/>
          <p:cNvGrpSpPr/>
          <p:nvPr/>
        </p:nvGrpSpPr>
        <p:grpSpPr>
          <a:xfrm>
            <a:off x="4966370" y="2287668"/>
            <a:ext cx="1727091" cy="2644111"/>
            <a:chOff x="7356126" y="2400283"/>
            <a:chExt cx="1727091" cy="2644111"/>
          </a:xfrm>
        </p:grpSpPr>
        <p:pic>
          <p:nvPicPr>
            <p:cNvPr id="76" name="Picture 75"/>
            <p:cNvPicPr>
              <a:picLocks noChangeAspect="1"/>
            </p:cNvPicPr>
            <p:nvPr/>
          </p:nvPicPr>
          <p:blipFill>
            <a:blip r:embed="rId6"/>
            <a:stretch>
              <a:fillRect/>
            </a:stretch>
          </p:blipFill>
          <p:spPr>
            <a:xfrm>
              <a:off x="7356126" y="2400283"/>
              <a:ext cx="1727091" cy="2644111"/>
            </a:xfrm>
            <a:prstGeom prst="rect">
              <a:avLst/>
            </a:prstGeom>
          </p:spPr>
        </p:pic>
        <p:sp>
          <p:nvSpPr>
            <p:cNvPr id="77" name="Rectangle 76"/>
            <p:cNvSpPr/>
            <p:nvPr/>
          </p:nvSpPr>
          <p:spPr>
            <a:xfrm>
              <a:off x="7545802" y="3498243"/>
              <a:ext cx="1537239"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الحداثة والتجديد</a:t>
              </a:r>
              <a:endParaRPr lang="ar-EG" sz="3200" b="1" dirty="0">
                <a:solidFill>
                  <a:schemeClr val="bg1"/>
                </a:solidFill>
              </a:endParaRPr>
            </a:p>
          </p:txBody>
        </p:sp>
      </p:grpSp>
      <p:grpSp>
        <p:nvGrpSpPr>
          <p:cNvPr id="78" name="Group 77"/>
          <p:cNvGrpSpPr/>
          <p:nvPr/>
        </p:nvGrpSpPr>
        <p:grpSpPr>
          <a:xfrm>
            <a:off x="3764753" y="4662234"/>
            <a:ext cx="2590636" cy="1604436"/>
            <a:chOff x="6154509" y="4774849"/>
            <a:chExt cx="2590636" cy="1604436"/>
          </a:xfrm>
        </p:grpSpPr>
        <p:pic>
          <p:nvPicPr>
            <p:cNvPr id="79" name="Picture 78"/>
            <p:cNvPicPr>
              <a:picLocks noChangeAspect="1"/>
            </p:cNvPicPr>
            <p:nvPr/>
          </p:nvPicPr>
          <p:blipFill>
            <a:blip r:embed="rId7"/>
            <a:stretch>
              <a:fillRect/>
            </a:stretch>
          </p:blipFill>
          <p:spPr>
            <a:xfrm>
              <a:off x="6154509" y="4774849"/>
              <a:ext cx="2590636" cy="1604436"/>
            </a:xfrm>
            <a:prstGeom prst="rect">
              <a:avLst/>
            </a:prstGeom>
          </p:spPr>
        </p:pic>
        <p:sp>
          <p:nvSpPr>
            <p:cNvPr id="80" name="Rectangle 79"/>
            <p:cNvSpPr/>
            <p:nvPr/>
          </p:nvSpPr>
          <p:spPr>
            <a:xfrm>
              <a:off x="6841374" y="5169884"/>
              <a:ext cx="865943" cy="523220"/>
            </a:xfrm>
            <a:prstGeom prst="rect">
              <a:avLst/>
            </a:prstGeom>
          </p:spPr>
          <p:txBody>
            <a:bodyPr wrap="none">
              <a:spAutoFit/>
            </a:bodyPr>
            <a:lstStyle/>
            <a:p>
              <a:pPr algn="ctr"/>
              <a:r>
                <a:rPr lang="ar-EG" sz="2800" b="1" dirty="0">
                  <a:ea typeface="Calibri" panose="020F0502020204030204" pitchFamily="34" charset="0"/>
                  <a:cs typeface="Sakkal Majalla" panose="02000000000000000000" pitchFamily="2" charset="-78"/>
                </a:rPr>
                <a:t>الدافع</a:t>
              </a:r>
              <a:endParaRPr lang="ar-EG" sz="3200" b="1" dirty="0"/>
            </a:p>
          </p:txBody>
        </p:sp>
      </p:grpSp>
      <p:grpSp>
        <p:nvGrpSpPr>
          <p:cNvPr id="81" name="Group 80"/>
          <p:cNvGrpSpPr/>
          <p:nvPr/>
        </p:nvGrpSpPr>
        <p:grpSpPr>
          <a:xfrm>
            <a:off x="1671310" y="4187320"/>
            <a:ext cx="2342039" cy="2066514"/>
            <a:chOff x="4061066" y="4299935"/>
            <a:chExt cx="2342039" cy="2066514"/>
          </a:xfrm>
        </p:grpSpPr>
        <p:pic>
          <p:nvPicPr>
            <p:cNvPr id="82" name="Picture 81"/>
            <p:cNvPicPr>
              <a:picLocks noChangeAspect="1"/>
            </p:cNvPicPr>
            <p:nvPr/>
          </p:nvPicPr>
          <p:blipFill>
            <a:blip r:embed="rId8"/>
            <a:stretch>
              <a:fillRect/>
            </a:stretch>
          </p:blipFill>
          <p:spPr>
            <a:xfrm>
              <a:off x="4061066" y="4299935"/>
              <a:ext cx="2342039" cy="2066514"/>
            </a:xfrm>
            <a:prstGeom prst="rect">
              <a:avLst/>
            </a:prstGeom>
          </p:spPr>
        </p:pic>
        <p:sp>
          <p:nvSpPr>
            <p:cNvPr id="83" name="Rectangle 82"/>
            <p:cNvSpPr/>
            <p:nvPr/>
          </p:nvSpPr>
          <p:spPr>
            <a:xfrm>
              <a:off x="4730137" y="5128181"/>
              <a:ext cx="1053494"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المشاركة</a:t>
              </a:r>
              <a:endParaRPr lang="ar-EG" sz="3200" b="1" dirty="0">
                <a:solidFill>
                  <a:schemeClr val="bg1"/>
                </a:solidFill>
              </a:endParaRPr>
            </a:p>
          </p:txBody>
        </p:sp>
      </p:grpSp>
      <p:grpSp>
        <p:nvGrpSpPr>
          <p:cNvPr id="84" name="Group 83"/>
          <p:cNvGrpSpPr/>
          <p:nvPr/>
        </p:nvGrpSpPr>
        <p:grpSpPr>
          <a:xfrm>
            <a:off x="1234355" y="2287668"/>
            <a:ext cx="1749822" cy="2644111"/>
            <a:chOff x="3624111" y="2400283"/>
            <a:chExt cx="1749822" cy="2644111"/>
          </a:xfrm>
        </p:grpSpPr>
        <p:pic>
          <p:nvPicPr>
            <p:cNvPr id="85" name="Picture 84"/>
            <p:cNvPicPr>
              <a:picLocks noChangeAspect="1"/>
            </p:cNvPicPr>
            <p:nvPr/>
          </p:nvPicPr>
          <p:blipFill>
            <a:blip r:embed="rId9"/>
            <a:stretch>
              <a:fillRect/>
            </a:stretch>
          </p:blipFill>
          <p:spPr>
            <a:xfrm>
              <a:off x="3646842" y="2400283"/>
              <a:ext cx="1727091" cy="2644111"/>
            </a:xfrm>
            <a:prstGeom prst="rect">
              <a:avLst/>
            </a:prstGeom>
          </p:spPr>
        </p:pic>
        <p:sp>
          <p:nvSpPr>
            <p:cNvPr id="86" name="Rectangle 85"/>
            <p:cNvSpPr/>
            <p:nvPr/>
          </p:nvSpPr>
          <p:spPr>
            <a:xfrm>
              <a:off x="3624111" y="2972341"/>
              <a:ext cx="1382200" cy="954107"/>
            </a:xfrm>
            <a:prstGeom prst="rect">
              <a:avLst/>
            </a:prstGeom>
          </p:spPr>
          <p:txBody>
            <a:bodyPr wrap="square">
              <a:spAutoFit/>
            </a:bodyPr>
            <a:lstStyle/>
            <a:p>
              <a:pPr algn="ctr"/>
              <a:r>
                <a:rPr lang="ar-EG" sz="2800" b="1" dirty="0">
                  <a:ea typeface="Calibri" panose="020F0502020204030204" pitchFamily="34" charset="0"/>
                  <a:cs typeface="Sakkal Majalla" panose="02000000000000000000" pitchFamily="2" charset="-78"/>
                </a:rPr>
                <a:t>مبدأ الميل والاستعداد</a:t>
              </a:r>
              <a:endParaRPr lang="ar-EG" sz="3200" b="1" dirty="0"/>
            </a:p>
          </p:txBody>
        </p:sp>
      </p:grpSp>
      <p:grpSp>
        <p:nvGrpSpPr>
          <p:cNvPr id="87" name="Group 86"/>
          <p:cNvGrpSpPr/>
          <p:nvPr/>
        </p:nvGrpSpPr>
        <p:grpSpPr>
          <a:xfrm>
            <a:off x="1717090" y="963150"/>
            <a:ext cx="2590636" cy="1604436"/>
            <a:chOff x="4106846" y="1075765"/>
            <a:chExt cx="2590636" cy="1604436"/>
          </a:xfrm>
        </p:grpSpPr>
        <p:pic>
          <p:nvPicPr>
            <p:cNvPr id="88" name="Picture 87"/>
            <p:cNvPicPr>
              <a:picLocks noChangeAspect="1"/>
            </p:cNvPicPr>
            <p:nvPr/>
          </p:nvPicPr>
          <p:blipFill>
            <a:blip r:embed="rId10"/>
            <a:stretch>
              <a:fillRect/>
            </a:stretch>
          </p:blipFill>
          <p:spPr>
            <a:xfrm>
              <a:off x="4106846" y="1075765"/>
              <a:ext cx="2590636" cy="1604436"/>
            </a:xfrm>
            <a:prstGeom prst="rect">
              <a:avLst/>
            </a:prstGeom>
          </p:spPr>
        </p:pic>
        <p:sp>
          <p:nvSpPr>
            <p:cNvPr id="89" name="Rectangle 88"/>
            <p:cNvSpPr/>
            <p:nvPr/>
          </p:nvSpPr>
          <p:spPr>
            <a:xfrm>
              <a:off x="4818887" y="1690320"/>
              <a:ext cx="1335622"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مبدأ البيئة</a:t>
              </a:r>
              <a:endParaRPr lang="ar-EG" sz="3200" b="1" dirty="0">
                <a:solidFill>
                  <a:schemeClr val="bg1"/>
                </a:solidFill>
              </a:endParaRPr>
            </a:p>
          </p:txBody>
        </p:sp>
      </p:grpSp>
      <p:pic>
        <p:nvPicPr>
          <p:cNvPr id="90" name="Picture 89"/>
          <p:cNvPicPr/>
          <p:nvPr/>
        </p:nvPicPr>
        <p:blipFill>
          <a:blip r:embed="rId11">
            <a:extLst>
              <a:ext uri="{28A0092B-C50C-407E-A947-70E740481C1C}">
                <a14:useLocalDpi xmlns:a14="http://schemas.microsoft.com/office/drawing/2010/main" val="0"/>
              </a:ext>
            </a:extLst>
          </a:blip>
          <a:stretch>
            <a:fillRect/>
          </a:stretch>
        </p:blipFill>
        <p:spPr>
          <a:xfrm>
            <a:off x="7089616" y="1619513"/>
            <a:ext cx="4511834" cy="4838437"/>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12"/>
            <a:stretch>
              <a:fillRect/>
            </a:stretch>
          </a:blipFill>
        </p:spPr>
      </p:pic>
    </p:spTree>
    <p:extLst>
      <p:ext uri="{BB962C8B-B14F-4D97-AF65-F5344CB8AC3E}">
        <p14:creationId xmlns:p14="http://schemas.microsoft.com/office/powerpoint/2010/main" val="42647922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p:cTn id="14" dur="500" fill="hold"/>
                                        <p:tgtEl>
                                          <p:spTgt spid="72"/>
                                        </p:tgtEl>
                                        <p:attrNameLst>
                                          <p:attrName>ppt_w</p:attrName>
                                        </p:attrNameLst>
                                      </p:cBhvr>
                                      <p:tavLst>
                                        <p:tav tm="0">
                                          <p:val>
                                            <p:fltVal val="0"/>
                                          </p:val>
                                        </p:tav>
                                        <p:tav tm="100000">
                                          <p:val>
                                            <p:strVal val="#ppt_w"/>
                                          </p:val>
                                        </p:tav>
                                      </p:tavLst>
                                    </p:anim>
                                    <p:anim calcmode="lin" valueType="num">
                                      <p:cBhvr>
                                        <p:cTn id="15" dur="500" fill="hold"/>
                                        <p:tgtEl>
                                          <p:spTgt spid="72"/>
                                        </p:tgtEl>
                                        <p:attrNameLst>
                                          <p:attrName>ppt_h</p:attrName>
                                        </p:attrNameLst>
                                      </p:cBhvr>
                                      <p:tavLst>
                                        <p:tav tm="0">
                                          <p:val>
                                            <p:fltVal val="0"/>
                                          </p:val>
                                        </p:tav>
                                        <p:tav tm="100000">
                                          <p:val>
                                            <p:strVal val="#ppt_h"/>
                                          </p:val>
                                        </p:tav>
                                      </p:tavLst>
                                    </p:anim>
                                    <p:anim calcmode="lin" valueType="num">
                                      <p:cBhvr>
                                        <p:cTn id="16" dur="500" fill="hold"/>
                                        <p:tgtEl>
                                          <p:spTgt spid="72"/>
                                        </p:tgtEl>
                                        <p:attrNameLst>
                                          <p:attrName>style.rotation</p:attrName>
                                        </p:attrNameLst>
                                      </p:cBhvr>
                                      <p:tavLst>
                                        <p:tav tm="0">
                                          <p:val>
                                            <p:fltVal val="360"/>
                                          </p:val>
                                        </p:tav>
                                        <p:tav tm="100000">
                                          <p:val>
                                            <p:fltVal val="0"/>
                                          </p:val>
                                        </p:tav>
                                      </p:tavLst>
                                    </p:anim>
                                    <p:animEffect transition="in" filter="fade">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ppt_w</p:attrName>
                                        </p:attrNameLst>
                                      </p:cBhvr>
                                      <p:tavLst>
                                        <p:tav tm="0">
                                          <p:val>
                                            <p:fltVal val="0"/>
                                          </p:val>
                                        </p:tav>
                                        <p:tav tm="100000">
                                          <p:val>
                                            <p:strVal val="#ppt_w"/>
                                          </p:val>
                                        </p:tav>
                                      </p:tavLst>
                                    </p:anim>
                                    <p:anim calcmode="lin" valueType="num">
                                      <p:cBhvr>
                                        <p:cTn id="23" dur="500" fill="hold"/>
                                        <p:tgtEl>
                                          <p:spTgt spid="75"/>
                                        </p:tgtEl>
                                        <p:attrNameLst>
                                          <p:attrName>ppt_h</p:attrName>
                                        </p:attrNameLst>
                                      </p:cBhvr>
                                      <p:tavLst>
                                        <p:tav tm="0">
                                          <p:val>
                                            <p:fltVal val="0"/>
                                          </p:val>
                                        </p:tav>
                                        <p:tav tm="100000">
                                          <p:val>
                                            <p:strVal val="#ppt_h"/>
                                          </p:val>
                                        </p:tav>
                                      </p:tavLst>
                                    </p:anim>
                                    <p:anim calcmode="lin" valueType="num">
                                      <p:cBhvr>
                                        <p:cTn id="24" dur="500" fill="hold"/>
                                        <p:tgtEl>
                                          <p:spTgt spid="75"/>
                                        </p:tgtEl>
                                        <p:attrNameLst>
                                          <p:attrName>style.rotation</p:attrName>
                                        </p:attrNameLst>
                                      </p:cBhvr>
                                      <p:tavLst>
                                        <p:tav tm="0">
                                          <p:val>
                                            <p:fltVal val="360"/>
                                          </p:val>
                                        </p:tav>
                                        <p:tav tm="100000">
                                          <p:val>
                                            <p:fltVal val="0"/>
                                          </p:val>
                                        </p:tav>
                                      </p:tavLst>
                                    </p:anim>
                                    <p:animEffect transition="in" filter="fade">
                                      <p:cBhvr>
                                        <p:cTn id="25" dur="500"/>
                                        <p:tgtEl>
                                          <p:spTgt spid="75"/>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p:cTn id="30" dur="500" fill="hold"/>
                                        <p:tgtEl>
                                          <p:spTgt spid="78"/>
                                        </p:tgtEl>
                                        <p:attrNameLst>
                                          <p:attrName>ppt_w</p:attrName>
                                        </p:attrNameLst>
                                      </p:cBhvr>
                                      <p:tavLst>
                                        <p:tav tm="0">
                                          <p:val>
                                            <p:fltVal val="0"/>
                                          </p:val>
                                        </p:tav>
                                        <p:tav tm="100000">
                                          <p:val>
                                            <p:strVal val="#ppt_w"/>
                                          </p:val>
                                        </p:tav>
                                      </p:tavLst>
                                    </p:anim>
                                    <p:anim calcmode="lin" valueType="num">
                                      <p:cBhvr>
                                        <p:cTn id="31" dur="500" fill="hold"/>
                                        <p:tgtEl>
                                          <p:spTgt spid="78"/>
                                        </p:tgtEl>
                                        <p:attrNameLst>
                                          <p:attrName>ppt_h</p:attrName>
                                        </p:attrNameLst>
                                      </p:cBhvr>
                                      <p:tavLst>
                                        <p:tav tm="0">
                                          <p:val>
                                            <p:fltVal val="0"/>
                                          </p:val>
                                        </p:tav>
                                        <p:tav tm="100000">
                                          <p:val>
                                            <p:strVal val="#ppt_h"/>
                                          </p:val>
                                        </p:tav>
                                      </p:tavLst>
                                    </p:anim>
                                    <p:anim calcmode="lin" valueType="num">
                                      <p:cBhvr>
                                        <p:cTn id="32" dur="500" fill="hold"/>
                                        <p:tgtEl>
                                          <p:spTgt spid="78"/>
                                        </p:tgtEl>
                                        <p:attrNameLst>
                                          <p:attrName>style.rotation</p:attrName>
                                        </p:attrNameLst>
                                      </p:cBhvr>
                                      <p:tavLst>
                                        <p:tav tm="0">
                                          <p:val>
                                            <p:fltVal val="360"/>
                                          </p:val>
                                        </p:tav>
                                        <p:tav tm="100000">
                                          <p:val>
                                            <p:fltVal val="0"/>
                                          </p:val>
                                        </p:tav>
                                      </p:tavLst>
                                    </p:anim>
                                    <p:animEffect transition="in" filter="fade">
                                      <p:cBhvr>
                                        <p:cTn id="33" dur="500"/>
                                        <p:tgtEl>
                                          <p:spTgt spid="78"/>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p:cTn id="38" dur="500" fill="hold"/>
                                        <p:tgtEl>
                                          <p:spTgt spid="81"/>
                                        </p:tgtEl>
                                        <p:attrNameLst>
                                          <p:attrName>ppt_w</p:attrName>
                                        </p:attrNameLst>
                                      </p:cBhvr>
                                      <p:tavLst>
                                        <p:tav tm="0">
                                          <p:val>
                                            <p:fltVal val="0"/>
                                          </p:val>
                                        </p:tav>
                                        <p:tav tm="100000">
                                          <p:val>
                                            <p:strVal val="#ppt_w"/>
                                          </p:val>
                                        </p:tav>
                                      </p:tavLst>
                                    </p:anim>
                                    <p:anim calcmode="lin" valueType="num">
                                      <p:cBhvr>
                                        <p:cTn id="39" dur="500" fill="hold"/>
                                        <p:tgtEl>
                                          <p:spTgt spid="81"/>
                                        </p:tgtEl>
                                        <p:attrNameLst>
                                          <p:attrName>ppt_h</p:attrName>
                                        </p:attrNameLst>
                                      </p:cBhvr>
                                      <p:tavLst>
                                        <p:tav tm="0">
                                          <p:val>
                                            <p:fltVal val="0"/>
                                          </p:val>
                                        </p:tav>
                                        <p:tav tm="100000">
                                          <p:val>
                                            <p:strVal val="#ppt_h"/>
                                          </p:val>
                                        </p:tav>
                                      </p:tavLst>
                                    </p:anim>
                                    <p:anim calcmode="lin" valueType="num">
                                      <p:cBhvr>
                                        <p:cTn id="40" dur="500" fill="hold"/>
                                        <p:tgtEl>
                                          <p:spTgt spid="81"/>
                                        </p:tgtEl>
                                        <p:attrNameLst>
                                          <p:attrName>style.rotation</p:attrName>
                                        </p:attrNameLst>
                                      </p:cBhvr>
                                      <p:tavLst>
                                        <p:tav tm="0">
                                          <p:val>
                                            <p:fltVal val="360"/>
                                          </p:val>
                                        </p:tav>
                                        <p:tav tm="100000">
                                          <p:val>
                                            <p:fltVal val="0"/>
                                          </p:val>
                                        </p:tav>
                                      </p:tavLst>
                                    </p:anim>
                                    <p:animEffect transition="in" filter="fade">
                                      <p:cBhvr>
                                        <p:cTn id="41" dur="500"/>
                                        <p:tgtEl>
                                          <p:spTgt spid="81"/>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 calcmode="lin" valueType="num">
                                      <p:cBhvr>
                                        <p:cTn id="48" dur="500" fill="hold"/>
                                        <p:tgtEl>
                                          <p:spTgt spid="84"/>
                                        </p:tgtEl>
                                        <p:attrNameLst>
                                          <p:attrName>style.rotation</p:attrName>
                                        </p:attrNameLst>
                                      </p:cBhvr>
                                      <p:tavLst>
                                        <p:tav tm="0">
                                          <p:val>
                                            <p:fltVal val="360"/>
                                          </p:val>
                                        </p:tav>
                                        <p:tav tm="100000">
                                          <p:val>
                                            <p:fltVal val="0"/>
                                          </p:val>
                                        </p:tav>
                                      </p:tavLst>
                                    </p:anim>
                                    <p:animEffect transition="in" filter="fade">
                                      <p:cBhvr>
                                        <p:cTn id="49" dur="500"/>
                                        <p:tgtEl>
                                          <p:spTgt spid="84"/>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87"/>
                                        </p:tgtEl>
                                        <p:attrNameLst>
                                          <p:attrName>style.visibility</p:attrName>
                                        </p:attrNameLst>
                                      </p:cBhvr>
                                      <p:to>
                                        <p:strVal val="visible"/>
                                      </p:to>
                                    </p:set>
                                    <p:anim calcmode="lin" valueType="num">
                                      <p:cBhvr>
                                        <p:cTn id="54" dur="500" fill="hold"/>
                                        <p:tgtEl>
                                          <p:spTgt spid="87"/>
                                        </p:tgtEl>
                                        <p:attrNameLst>
                                          <p:attrName>ppt_w</p:attrName>
                                        </p:attrNameLst>
                                      </p:cBhvr>
                                      <p:tavLst>
                                        <p:tav tm="0">
                                          <p:val>
                                            <p:fltVal val="0"/>
                                          </p:val>
                                        </p:tav>
                                        <p:tav tm="100000">
                                          <p:val>
                                            <p:strVal val="#ppt_w"/>
                                          </p:val>
                                        </p:tav>
                                      </p:tavLst>
                                    </p:anim>
                                    <p:anim calcmode="lin" valueType="num">
                                      <p:cBhvr>
                                        <p:cTn id="55" dur="500" fill="hold"/>
                                        <p:tgtEl>
                                          <p:spTgt spid="87"/>
                                        </p:tgtEl>
                                        <p:attrNameLst>
                                          <p:attrName>ppt_h</p:attrName>
                                        </p:attrNameLst>
                                      </p:cBhvr>
                                      <p:tavLst>
                                        <p:tav tm="0">
                                          <p:val>
                                            <p:fltVal val="0"/>
                                          </p:val>
                                        </p:tav>
                                        <p:tav tm="100000">
                                          <p:val>
                                            <p:strVal val="#ppt_h"/>
                                          </p:val>
                                        </p:tav>
                                      </p:tavLst>
                                    </p:anim>
                                    <p:anim calcmode="lin" valueType="num">
                                      <p:cBhvr>
                                        <p:cTn id="56" dur="500" fill="hold"/>
                                        <p:tgtEl>
                                          <p:spTgt spid="87"/>
                                        </p:tgtEl>
                                        <p:attrNameLst>
                                          <p:attrName>style.rotation</p:attrName>
                                        </p:attrNameLst>
                                      </p:cBhvr>
                                      <p:tavLst>
                                        <p:tav tm="0">
                                          <p:val>
                                            <p:fltVal val="360"/>
                                          </p:val>
                                        </p:tav>
                                        <p:tav tm="100000">
                                          <p:val>
                                            <p:fltVal val="0"/>
                                          </p:val>
                                        </p:tav>
                                      </p:tavLst>
                                    </p:anim>
                                    <p:animEffect transition="in" filter="fade">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هدف التحصيل الدراسي </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6142690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هدف التحصيل الدراسي </a:t>
            </a:r>
          </a:p>
        </p:txBody>
      </p:sp>
      <p:pic>
        <p:nvPicPr>
          <p:cNvPr id="5" name="Picture 4" descr="C:\Users\ze\Pictures\idhl\b8327f37d6b682a2266f2479e08fff76.jpg"/>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6934201" y="1408920"/>
            <a:ext cx="4762500" cy="4857750"/>
          </a:xfrm>
          <a:prstGeom prst="rect">
            <a:avLst/>
          </a:prstGeom>
          <a:noFill/>
          <a:ln>
            <a:noFill/>
          </a:ln>
        </p:spPr>
      </p:pic>
      <p:sp>
        <p:nvSpPr>
          <p:cNvPr id="2" name="Rectangle 1"/>
          <p:cNvSpPr/>
          <p:nvPr/>
        </p:nvSpPr>
        <p:spPr>
          <a:xfrm>
            <a:off x="266701" y="2580316"/>
            <a:ext cx="6915152" cy="2400657"/>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التحصيل الدراسي عملية يقاس من خلالها مستوى الطالب ومدى تقبله للمادة العلمية وقدرته على التذكر والاسترجاع عند الضرورة، ويتم ذلك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عن طريق الاختبارات والامتحانات والملاحظة المستمرة من الأستاذ للطالب، فهدف التحصيل الدراسي هو تحقيق إيصال المعلومات إلى الطالب، </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كما أنه يعطي مؤشرا لترتيب الطلبة، ويتمثل كذلك في: </a:t>
            </a:r>
          </a:p>
        </p:txBody>
      </p:sp>
    </p:spTree>
    <p:extLst>
      <p:ext uri="{BB962C8B-B14F-4D97-AF65-F5344CB8AC3E}">
        <p14:creationId xmlns:p14="http://schemas.microsoft.com/office/powerpoint/2010/main" val="17365491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1" name="Group 20"/>
          <p:cNvGrpSpPr/>
          <p:nvPr/>
        </p:nvGrpSpPr>
        <p:grpSpPr>
          <a:xfrm>
            <a:off x="909165" y="2285767"/>
            <a:ext cx="3974072" cy="3736414"/>
            <a:chOff x="0" y="0"/>
            <a:chExt cx="4957602" cy="4803114"/>
          </a:xfrm>
          <a:blipFill>
            <a:blip r:embed="rId5"/>
            <a:stretch>
              <a:fillRect l="-3000" t="-3000" b="-3000"/>
            </a:stretch>
          </a:blipFill>
        </p:grpSpPr>
        <p:sp>
          <p:nvSpPr>
            <p:cNvPr id="22" name="Rounded Rectangle 21"/>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endParaRPr lang="ar-SA"/>
            </a:p>
          </p:txBody>
        </p:sp>
        <p:sp>
          <p:nvSpPr>
            <p:cNvPr id="23" name="Rounded Rectangle 22"/>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endParaRPr lang="ar-SA"/>
            </a:p>
          </p:txBody>
        </p:sp>
        <p:sp>
          <p:nvSpPr>
            <p:cNvPr id="24" name="Rounded Rectangle 23"/>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endParaRPr lang="ar-SA"/>
            </a:p>
          </p:txBody>
        </p:sp>
        <p:sp>
          <p:nvSpPr>
            <p:cNvPr id="25" name="Rounded Rectangle 24"/>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endParaRPr lang="ar-SA"/>
            </a:p>
          </p:txBody>
        </p:sp>
        <p:sp>
          <p:nvSpPr>
            <p:cNvPr id="26" name="Rounded Rectangle 25"/>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endParaRPr lang="ar-SA"/>
            </a:p>
          </p:txBody>
        </p:sp>
        <p:sp>
          <p:nvSpPr>
            <p:cNvPr id="27" name="Rounded Rectangle 26"/>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endParaRPr lang="ar-SA"/>
            </a:p>
          </p:txBody>
        </p:sp>
        <p:sp>
          <p:nvSpPr>
            <p:cNvPr id="28" name="Rounded Rectangle 27"/>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endParaRPr lang="ar-SA"/>
            </a:p>
          </p:txBody>
        </p:sp>
        <p:sp>
          <p:nvSpPr>
            <p:cNvPr id="29" name="Rounded Rectangle 28"/>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endParaRPr lang="ar-SA"/>
            </a:p>
          </p:txBody>
        </p:sp>
        <p:sp>
          <p:nvSpPr>
            <p:cNvPr id="30" name="Rounded Rectangle 29"/>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endParaRPr lang="ar-SA"/>
            </a:p>
          </p:txBody>
        </p:sp>
        <p:sp>
          <p:nvSpPr>
            <p:cNvPr id="31" name="Rounded Rectangle 30"/>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endParaRPr lang="ar-SA"/>
            </a:p>
          </p:txBody>
        </p:sp>
      </p:grpSp>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هدف التحصيل الدراسي </a:t>
            </a:r>
          </a:p>
        </p:txBody>
      </p:sp>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89455" r="6241" b="20238"/>
          <a:stretch/>
        </p:blipFill>
        <p:spPr>
          <a:xfrm>
            <a:off x="11489276" y="1381194"/>
            <a:ext cx="467358" cy="4258733"/>
          </a:xfrm>
          <a:prstGeom prst="rect">
            <a:avLst/>
          </a:prstGeom>
        </p:spPr>
      </p:pic>
      <p:grpSp>
        <p:nvGrpSpPr>
          <p:cNvPr id="6" name="Group 5"/>
          <p:cNvGrpSpPr/>
          <p:nvPr/>
        </p:nvGrpSpPr>
        <p:grpSpPr>
          <a:xfrm>
            <a:off x="3519583" y="1871249"/>
            <a:ext cx="8297490" cy="903540"/>
            <a:chOff x="-1143373" y="2570926"/>
            <a:chExt cx="8200644" cy="1111585"/>
          </a:xfrm>
        </p:grpSpPr>
        <p:sp>
          <p:nvSpPr>
            <p:cNvPr id="7" name="Rectangle 6"/>
            <p:cNvSpPr/>
            <p:nvPr/>
          </p:nvSpPr>
          <p:spPr>
            <a:xfrm>
              <a:off x="-1143373" y="2752583"/>
              <a:ext cx="7381186" cy="681559"/>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معرفة قدرة الطالب واكتشاف مواهبه، وعليه يتم تشجيع المتفوقين منهم</a:t>
              </a:r>
            </a:p>
          </p:txBody>
        </p:sp>
        <p:grpSp>
          <p:nvGrpSpPr>
            <p:cNvPr id="8" name="Group 7"/>
            <p:cNvGrpSpPr/>
            <p:nvPr/>
          </p:nvGrpSpPr>
          <p:grpSpPr>
            <a:xfrm>
              <a:off x="6154255" y="2570926"/>
              <a:ext cx="903016" cy="1111585"/>
              <a:chOff x="3342866" y="919606"/>
              <a:chExt cx="1189456" cy="1714500"/>
            </a:xfrm>
          </p:grpSpPr>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l="57542" t="14792" r="25242" b="60208"/>
              <a:stretch/>
            </p:blipFill>
            <p:spPr>
              <a:xfrm>
                <a:off x="3356665" y="919606"/>
                <a:ext cx="1175657" cy="1714500"/>
              </a:xfrm>
              <a:prstGeom prst="rect">
                <a:avLst/>
              </a:prstGeom>
            </p:spPr>
          </p:pic>
          <p:sp>
            <p:nvSpPr>
              <p:cNvPr id="10" name="Rectangle 9"/>
              <p:cNvSpPr/>
              <p:nvPr/>
            </p:nvSpPr>
            <p:spPr>
              <a:xfrm>
                <a:off x="3342866" y="1466596"/>
                <a:ext cx="989493"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1</a:t>
                </a:r>
              </a:p>
            </p:txBody>
          </p:sp>
        </p:grpSp>
      </p:grpSp>
      <p:grpSp>
        <p:nvGrpSpPr>
          <p:cNvPr id="11" name="Group 10"/>
          <p:cNvGrpSpPr/>
          <p:nvPr/>
        </p:nvGrpSpPr>
        <p:grpSpPr>
          <a:xfrm>
            <a:off x="4865833" y="3007514"/>
            <a:ext cx="6826915" cy="1477328"/>
            <a:chOff x="1706165" y="3436357"/>
            <a:chExt cx="6747233" cy="1817491"/>
          </a:xfrm>
        </p:grpSpPr>
        <p:grpSp>
          <p:nvGrpSpPr>
            <p:cNvPr id="12" name="Group 11"/>
            <p:cNvGrpSpPr/>
            <p:nvPr/>
          </p:nvGrpSpPr>
          <p:grpSpPr>
            <a:xfrm>
              <a:off x="7698478" y="3453584"/>
              <a:ext cx="754920" cy="1270382"/>
              <a:chOff x="3342865" y="2408153"/>
              <a:chExt cx="994383" cy="1959427"/>
            </a:xfrm>
          </p:grpSpPr>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l="44115" t="48641" r="42017" b="22788"/>
              <a:stretch/>
            </p:blipFill>
            <p:spPr>
              <a:xfrm>
                <a:off x="3390191" y="2408153"/>
                <a:ext cx="947057" cy="1959427"/>
              </a:xfrm>
              <a:prstGeom prst="rect">
                <a:avLst/>
              </a:prstGeom>
            </p:spPr>
          </p:pic>
          <p:sp>
            <p:nvSpPr>
              <p:cNvPr id="15" name="Rectangle 14"/>
              <p:cNvSpPr/>
              <p:nvPr/>
            </p:nvSpPr>
            <p:spPr>
              <a:xfrm>
                <a:off x="3342865" y="3001663"/>
                <a:ext cx="989492"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2</a:t>
                </a:r>
              </a:p>
            </p:txBody>
          </p:sp>
        </p:grpSp>
        <p:sp>
          <p:nvSpPr>
            <p:cNvPr id="13" name="Rectangle 12"/>
            <p:cNvSpPr/>
            <p:nvPr/>
          </p:nvSpPr>
          <p:spPr>
            <a:xfrm>
              <a:off x="1706165" y="3436357"/>
              <a:ext cx="6101561" cy="1817491"/>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معرفة مواطن الضعف لدى الطلبة من الناحية التربوية والنفسية حتى يتمكن المعلم الذي هو مربي قبل كل شيء- من مساعدة الطالب ومحاولة توجيهه</a:t>
              </a:r>
            </a:p>
          </p:txBody>
        </p:sp>
      </p:grpSp>
      <p:grpSp>
        <p:nvGrpSpPr>
          <p:cNvPr id="16" name="Group 15"/>
          <p:cNvGrpSpPr/>
          <p:nvPr/>
        </p:nvGrpSpPr>
        <p:grpSpPr>
          <a:xfrm>
            <a:off x="3327303" y="4328251"/>
            <a:ext cx="8363942" cy="1032616"/>
            <a:chOff x="251772" y="4623634"/>
            <a:chExt cx="8266320" cy="1270382"/>
          </a:xfrm>
        </p:grpSpPr>
        <p:grpSp>
          <p:nvGrpSpPr>
            <p:cNvPr id="17" name="Group 16"/>
            <p:cNvGrpSpPr/>
            <p:nvPr/>
          </p:nvGrpSpPr>
          <p:grpSpPr>
            <a:xfrm>
              <a:off x="7759509" y="4623634"/>
              <a:ext cx="758583" cy="1270382"/>
              <a:chOff x="3390191" y="3951904"/>
              <a:chExt cx="999209" cy="1959427"/>
            </a:xfrm>
          </p:grpSpPr>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67409" t="48165" r="18346" b="23264"/>
              <a:stretch/>
            </p:blipFill>
            <p:spPr>
              <a:xfrm>
                <a:off x="3390191" y="3951904"/>
                <a:ext cx="972855" cy="1959427"/>
              </a:xfrm>
              <a:prstGeom prst="rect">
                <a:avLst/>
              </a:prstGeom>
            </p:spPr>
          </p:pic>
          <p:sp>
            <p:nvSpPr>
              <p:cNvPr id="20" name="Rectangle 19"/>
              <p:cNvSpPr/>
              <p:nvPr/>
            </p:nvSpPr>
            <p:spPr>
              <a:xfrm>
                <a:off x="3399908" y="4667786"/>
                <a:ext cx="989492"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3</a:t>
                </a:r>
              </a:p>
            </p:txBody>
          </p:sp>
        </p:grpSp>
        <p:sp>
          <p:nvSpPr>
            <p:cNvPr id="18" name="Rectangle 17"/>
            <p:cNvSpPr/>
            <p:nvPr/>
          </p:nvSpPr>
          <p:spPr>
            <a:xfrm>
              <a:off x="251772" y="5034619"/>
              <a:ext cx="7559036" cy="681559"/>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إعداد المواد لكل مستوى دراسي وترتيبها حسب الأهمية</a:t>
              </a:r>
            </a:p>
          </p:txBody>
        </p:sp>
      </p:grpSp>
    </p:spTree>
    <p:extLst>
      <p:ext uri="{BB962C8B-B14F-4D97-AF65-F5344CB8AC3E}">
        <p14:creationId xmlns:p14="http://schemas.microsoft.com/office/powerpoint/2010/main" val="18064258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00050" y="2293488"/>
            <a:ext cx="594448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عوائق التحصيل الدراسي </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2511668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عوائق التحصيل الدراسي </a:t>
            </a:r>
          </a:p>
        </p:txBody>
      </p:sp>
      <p:grpSp>
        <p:nvGrpSpPr>
          <p:cNvPr id="6" name="Group 5"/>
          <p:cNvGrpSpPr/>
          <p:nvPr/>
        </p:nvGrpSpPr>
        <p:grpSpPr>
          <a:xfrm>
            <a:off x="3485304" y="1321199"/>
            <a:ext cx="6162583" cy="5490011"/>
            <a:chOff x="3324317" y="1158439"/>
            <a:chExt cx="6162583" cy="5490011"/>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4317" y="1158439"/>
              <a:ext cx="6162583" cy="5490011"/>
            </a:xfrm>
            <a:prstGeom prst="rect">
              <a:avLst/>
            </a:prstGeom>
          </p:spPr>
        </p:pic>
        <p:sp>
          <p:nvSpPr>
            <p:cNvPr id="5" name="Rectangle 4"/>
            <p:cNvSpPr/>
            <p:nvPr/>
          </p:nvSpPr>
          <p:spPr>
            <a:xfrm>
              <a:off x="4038600" y="1196539"/>
              <a:ext cx="3576674" cy="2400657"/>
            </a:xfrm>
            <a:prstGeom prst="rect">
              <a:avLst/>
            </a:prstGeom>
          </p:spPr>
          <p:txBody>
            <a:bodyPr wrap="square">
              <a:spAutoFit/>
            </a:bodyPr>
            <a:lstStyle/>
            <a:p>
              <a:pPr algn="ctr">
                <a:lnSpc>
                  <a:spcPct val="125000"/>
                </a:lnSpc>
                <a:spcBef>
                  <a:spcPct val="0"/>
                </a:spcBef>
                <a:spcAft>
                  <a:spcPts val="800"/>
                </a:spcAft>
                <a:buSzPts val="1600"/>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إذا كانت لكل عملية عوامل مساعدة، فإنه في مقابل ذلك توجد عوائق تقف في وجه هذه العملية، وكذلك الأمر بالنسبة للتحصيل الدراسي له عوامل مساعده، وتقابلها عوائق </a:t>
              </a:r>
              <a:r>
                <a:rPr lang="ar-EG" sz="2400" b="1" dirty="0">
                  <a:solidFill>
                    <a:srgbClr val="FFFF00"/>
                  </a:solidFill>
                  <a:latin typeface="Sakkal Majalla" panose="02000000000000000000" pitchFamily="2" charset="-78"/>
                  <a:ea typeface="Calibri" panose="020F0502020204030204" pitchFamily="34" charset="0"/>
                  <a:cs typeface="Sakkal Majalla" panose="02000000000000000000" pitchFamily="2" charset="-78"/>
                </a:rPr>
                <a:t>أهمها:</a:t>
              </a:r>
            </a:p>
          </p:txBody>
        </p:sp>
      </p:grpSp>
    </p:spTree>
    <p:extLst>
      <p:ext uri="{BB962C8B-B14F-4D97-AF65-F5344CB8AC3E}">
        <p14:creationId xmlns:p14="http://schemas.microsoft.com/office/powerpoint/2010/main" val="3116554766"/>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عوائق التحصيل الدراسي </a:t>
            </a:r>
          </a:p>
        </p:txBody>
      </p:sp>
      <p:grpSp>
        <p:nvGrpSpPr>
          <p:cNvPr id="5" name="Group 4"/>
          <p:cNvGrpSpPr/>
          <p:nvPr/>
        </p:nvGrpSpPr>
        <p:grpSpPr>
          <a:xfrm>
            <a:off x="8654213" y="1280477"/>
            <a:ext cx="3302421" cy="1348423"/>
            <a:chOff x="0" y="0"/>
            <a:chExt cx="2000250" cy="86804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000250" cy="868045"/>
            </a:xfrm>
            <a:prstGeom prst="rect">
              <a:avLst/>
            </a:prstGeom>
          </p:spPr>
        </p:pic>
        <p:sp>
          <p:nvSpPr>
            <p:cNvPr id="7" name="Rectangle 6"/>
            <p:cNvSpPr/>
            <p:nvPr/>
          </p:nvSpPr>
          <p:spPr>
            <a:xfrm>
              <a:off x="0" y="247650"/>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عوائق صحية وتكوينية</a:t>
              </a:r>
              <a:endParaRPr lang="en-US" sz="2400" b="1"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66850" y="234501"/>
              <a:ext cx="349751" cy="3810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76250" y="2413435"/>
            <a:ext cx="11029950" cy="1477328"/>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ضعف الصحة ووجود عاهات خلقية تحول وتحد من قدرة الطالب على بذل الجهد ومسايرة زملائه داخل الفصل الدراسي، وبالتالي لا يستقبل المعلومات بشكل جيد ومن ثم يصبح غير متكيف ويقوم بسلوكيات غير عادية وهذا يعرقل الطالب في عملية التحصيل</a:t>
            </a:r>
          </a:p>
        </p:txBody>
      </p:sp>
      <p:grpSp>
        <p:nvGrpSpPr>
          <p:cNvPr id="10" name="Group 9"/>
          <p:cNvGrpSpPr/>
          <p:nvPr/>
        </p:nvGrpSpPr>
        <p:grpSpPr>
          <a:xfrm>
            <a:off x="8801441" y="3656384"/>
            <a:ext cx="3302421" cy="1348423"/>
            <a:chOff x="0" y="0"/>
            <a:chExt cx="2000250" cy="868045"/>
          </a:xfrm>
        </p:grpSpPr>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000250" cy="868045"/>
            </a:xfrm>
            <a:prstGeom prst="rect">
              <a:avLst/>
            </a:prstGeom>
          </p:spPr>
        </p:pic>
        <p:sp>
          <p:nvSpPr>
            <p:cNvPr id="12" name="Rectangle 11"/>
            <p:cNvSpPr/>
            <p:nvPr/>
          </p:nvSpPr>
          <p:spPr>
            <a:xfrm>
              <a:off x="0" y="247650"/>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عوائق اقتصادية</a:t>
              </a:r>
              <a:endParaRPr lang="en-US" sz="2400" b="1"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1466850" y="234501"/>
              <a:ext cx="349751" cy="3810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4" name="Rectangle 13"/>
          <p:cNvSpPr/>
          <p:nvPr/>
        </p:nvSpPr>
        <p:spPr>
          <a:xfrm>
            <a:off x="623478" y="4789342"/>
            <a:ext cx="11029950" cy="1015663"/>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تدني لأوضاع لاقتصادية للأسرة وعدم كفاية الدخل وكثرة عدد أفرادها يجعلها عاجزة عن إشباع حاجاتهم خاصة المتمدرسين منهم، كما أن ضيق المسكن، وعدم توفر الإمكانيات التي تساعد في عملية التحصيل يؤدي إلى أثر سلبي أيضا </a:t>
            </a:r>
          </a:p>
        </p:txBody>
      </p:sp>
    </p:spTree>
    <p:extLst>
      <p:ext uri="{BB962C8B-B14F-4D97-AF65-F5344CB8AC3E}">
        <p14:creationId xmlns:p14="http://schemas.microsoft.com/office/powerpoint/2010/main" val="22918497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6941128" y="189531"/>
            <a:ext cx="5178135" cy="2573976"/>
            <a:chOff x="6941128" y="189531"/>
            <a:chExt cx="5178135" cy="2573976"/>
          </a:xfrm>
        </p:grpSpPr>
        <p:pic>
          <p:nvPicPr>
            <p:cNvPr id="4" name="Picture 3"/>
            <p:cNvPicPr>
              <a:picLocks noChangeAspect="1"/>
            </p:cNvPicPr>
            <p:nvPr/>
          </p:nvPicPr>
          <p:blipFill>
            <a:blip r:embed="rId4"/>
            <a:stretch>
              <a:fillRect/>
            </a:stretch>
          </p:blipFill>
          <p:spPr>
            <a:xfrm>
              <a:off x="9736282" y="189531"/>
              <a:ext cx="2382981" cy="2573976"/>
            </a:xfrm>
            <a:prstGeom prst="rect">
              <a:avLst/>
            </a:prstGeom>
          </p:spPr>
        </p:pic>
        <p:sp>
          <p:nvSpPr>
            <p:cNvPr id="9" name="Rectangle 8"/>
            <p:cNvSpPr/>
            <p:nvPr/>
          </p:nvSpPr>
          <p:spPr>
            <a:xfrm>
              <a:off x="6941128" y="718455"/>
              <a:ext cx="3214256" cy="8204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0070C0"/>
                    </a:solidFill>
                  </a:ln>
                  <a:solidFill>
                    <a:srgbClr val="0070C0"/>
                  </a:solidFill>
                  <a:latin typeface="Sakkal Majalla" pitchFamily="2" charset="-78"/>
                  <a:cs typeface="Sakkal Majalla" pitchFamily="2" charset="-78"/>
                </a:rPr>
                <a:t>الأهداف التفصيلية</a:t>
              </a:r>
            </a:p>
          </p:txBody>
        </p:sp>
      </p:grpSp>
      <p:sp>
        <p:nvSpPr>
          <p:cNvPr id="10" name="Rectangle 9"/>
          <p:cNvSpPr/>
          <p:nvPr/>
        </p:nvSpPr>
        <p:spPr>
          <a:xfrm>
            <a:off x="995796" y="1618381"/>
            <a:ext cx="8895632"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كيفية تدوين الملاحظات.</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كيفية الاستعداد للامتحان.</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ستة شروط للتعلم.</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إبراز دور التشجيع الأسري وآثره على التقدم الدراسي.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سلبيات وإيجابيات الدروس الخصوصية.</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كيفية المحافظة على صحة وأهم الأغذية التي تساعد على تقوية الذاكرة والذكاء.</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خمس خطوات لتنمية مهارة القراءة.</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كيفية علاج التعثر الدراسي بسياسية سليمة. </a:t>
            </a:r>
          </a:p>
        </p:txBody>
      </p:sp>
      <p:sp>
        <p:nvSpPr>
          <p:cNvPr id="12" name="Slide Number Placeholder 11"/>
          <p:cNvSpPr>
            <a:spLocks noGrp="1"/>
          </p:cNvSpPr>
          <p:nvPr>
            <p:ph type="sldNum" sz="quarter" idx="12"/>
          </p:nvPr>
        </p:nvSpPr>
        <p:spPr/>
        <p:txBody>
          <a:bodyPr/>
          <a:lstStyle/>
          <a:p>
            <a:fld id="{F0C0E137-212D-48BF-BD2D-C24450D8AE18}" type="slidenum">
              <a:rPr lang="ar-EG" smtClean="0">
                <a:solidFill>
                  <a:prstClr val="black">
                    <a:tint val="75000"/>
                  </a:prstClr>
                </a:solidFill>
              </a:rPr>
              <a:pPr/>
              <a:t>7</a:t>
            </a:fld>
            <a:endParaRPr lang="ar-EG">
              <a:solidFill>
                <a:prstClr val="black">
                  <a:tint val="75000"/>
                </a:prstClr>
              </a:solidFill>
            </a:endParaRPr>
          </a:p>
        </p:txBody>
      </p:sp>
    </p:spTree>
    <p:extLst>
      <p:ext uri="{BB962C8B-B14F-4D97-AF65-F5344CB8AC3E}">
        <p14:creationId xmlns:p14="http://schemas.microsoft.com/office/powerpoint/2010/main" val="34770975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arn(inVertic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arn(inVertic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arn(inVertical)">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arn(inVertical)">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barn(inVertical)">
                                      <p:cBhvr>
                                        <p:cTn id="32" dur="5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barn(inVertical)">
                                      <p:cBhvr>
                                        <p:cTn id="37" dur="5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barn(inVertical)">
                                      <p:cBhvr>
                                        <p:cTn id="4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عوائق التحصيل الدراسي </a:t>
            </a:r>
          </a:p>
        </p:txBody>
      </p:sp>
      <p:grpSp>
        <p:nvGrpSpPr>
          <p:cNvPr id="5" name="Group 4"/>
          <p:cNvGrpSpPr/>
          <p:nvPr/>
        </p:nvGrpSpPr>
        <p:grpSpPr>
          <a:xfrm>
            <a:off x="8654213" y="1204277"/>
            <a:ext cx="3302421" cy="1348423"/>
            <a:chOff x="0" y="0"/>
            <a:chExt cx="2000250" cy="86804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000250" cy="868045"/>
            </a:xfrm>
            <a:prstGeom prst="rect">
              <a:avLst/>
            </a:prstGeom>
          </p:spPr>
        </p:pic>
        <p:sp>
          <p:nvSpPr>
            <p:cNvPr id="7" name="Rectangle 6"/>
            <p:cNvSpPr/>
            <p:nvPr/>
          </p:nvSpPr>
          <p:spPr>
            <a:xfrm>
              <a:off x="0" y="247650"/>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عوائق اجتماعية</a:t>
              </a:r>
              <a:endParaRPr lang="en-US" sz="2400" b="1"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66850" y="234501"/>
              <a:ext cx="349751" cy="3810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76250" y="2337235"/>
            <a:ext cx="11029950" cy="1477328"/>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ونعني بها الظروف الاجتماعية المتمثلة في علاقات الأسرة بين أفرادها، فسوء العلاقات بين الوالدين والمعاملة السيئة للأبناء من طرف آبائهم وفقدان أحد الوالدين نتيجة موت أو طلاق أو تدليل زائد أو إهمال كلي، وما يترتب عن العقاب أو الاختيار القصري للأصدقاء وتنظيم أوقات الفراغ</a:t>
            </a:r>
          </a:p>
        </p:txBody>
      </p:sp>
      <p:grpSp>
        <p:nvGrpSpPr>
          <p:cNvPr id="10" name="Group 9"/>
          <p:cNvGrpSpPr/>
          <p:nvPr/>
        </p:nvGrpSpPr>
        <p:grpSpPr>
          <a:xfrm>
            <a:off x="8801441" y="3580184"/>
            <a:ext cx="3302421" cy="1348423"/>
            <a:chOff x="0" y="0"/>
            <a:chExt cx="2000250" cy="868045"/>
          </a:xfrm>
        </p:grpSpPr>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000250" cy="868045"/>
            </a:xfrm>
            <a:prstGeom prst="rect">
              <a:avLst/>
            </a:prstGeom>
          </p:spPr>
        </p:pic>
        <p:sp>
          <p:nvSpPr>
            <p:cNvPr id="12" name="Rectangle 11"/>
            <p:cNvSpPr/>
            <p:nvPr/>
          </p:nvSpPr>
          <p:spPr>
            <a:xfrm>
              <a:off x="0" y="247650"/>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عوائق مدرسية</a:t>
              </a:r>
              <a:endParaRPr lang="en-US" sz="2400" b="1"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1466850" y="234501"/>
              <a:ext cx="349751" cy="3810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4" name="Rectangle 13"/>
          <p:cNvSpPr/>
          <p:nvPr/>
        </p:nvSpPr>
        <p:spPr>
          <a:xfrm>
            <a:off x="623478" y="4713142"/>
            <a:ext cx="11029950" cy="1477328"/>
          </a:xfrm>
          <a:prstGeom prst="rect">
            <a:avLst/>
          </a:prstGeom>
        </p:spPr>
        <p:txBody>
          <a:bodyPr wrap="square">
            <a:spAutoFit/>
          </a:bodyPr>
          <a:lstStyle/>
          <a:p>
            <a:pPr algn="justLow">
              <a:lnSpc>
                <a:spcPct val="125000"/>
              </a:lnSpc>
              <a:spcBef>
                <a:spcPct val="0"/>
              </a:spcBef>
              <a:spcAft>
                <a:spcPts val="800"/>
              </a:spcAft>
              <a:buSzPts val="1600"/>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نقص الخدمات المدرسية وبعد المدرسية عن إقامة التلميذ وافتقار التدريس إلى عوامل التشويق والمناقشة وكون المناهج لا تؤخذ بعين الاعتبار قدرات التلميذ إضافة إلى النقص الملاحظ في تكوين المتعلمين وافتقارهم إلى أساليب سليمة في معاملة الصغار الذين يتطلبون معاملة خاصة تختلف عن باقي المستويات التعليمية</a:t>
            </a:r>
          </a:p>
        </p:txBody>
      </p:sp>
    </p:spTree>
    <p:extLst>
      <p:ext uri="{BB962C8B-B14F-4D97-AF65-F5344CB8AC3E}">
        <p14:creationId xmlns:p14="http://schemas.microsoft.com/office/powerpoint/2010/main" val="11253967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5016160" y="2019819"/>
            <a:ext cx="2495773" cy="313932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1" i="0" u="none" strike="noStrike" kern="1200" cap="none" spc="0" normalizeH="0" baseline="0" noProof="0" dirty="0">
                <a:ln>
                  <a:noFill/>
                </a:ln>
                <a:solidFill>
                  <a:srgbClr val="07A1EB"/>
                </a:solidFill>
                <a:effectLst/>
                <a:uLnTx/>
                <a:uFillTx/>
                <a:latin typeface="Sakkal Majalla" pitchFamily="2" charset="-78"/>
                <a:ea typeface="+mn-ea"/>
                <a:cs typeface="Sakkal Majalla" pitchFamily="2" charset="-78"/>
              </a:rPr>
              <a:t>اليوم التدريبي الثاني</a:t>
            </a:r>
          </a:p>
        </p:txBody>
      </p:sp>
    </p:spTree>
    <p:extLst>
      <p:ext uri="{BB962C8B-B14F-4D97-AF65-F5344CB8AC3E}">
        <p14:creationId xmlns:p14="http://schemas.microsoft.com/office/powerpoint/2010/main" val="18262744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73338" y="627861"/>
            <a:ext cx="5411094" cy="101566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0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الجلسة التدريبية الأولى</a:t>
            </a:r>
          </a:p>
        </p:txBody>
      </p:sp>
      <p:sp>
        <p:nvSpPr>
          <p:cNvPr id="8" name="Rectangle 7"/>
          <p:cNvSpPr/>
          <p:nvPr/>
        </p:nvSpPr>
        <p:spPr>
          <a:xfrm>
            <a:off x="0" y="3421142"/>
            <a:ext cx="5290968" cy="2215991"/>
          </a:xfrm>
          <a:prstGeom prst="rect">
            <a:avLst/>
          </a:prstGeom>
        </p:spPr>
        <p:txBody>
          <a:bodyPr wrap="square">
            <a:spAutoFit/>
          </a:bodyPr>
          <a:lstStyle/>
          <a:p>
            <a:pPr lvl="0" algn="ctr">
              <a:lnSpc>
                <a:spcPct val="150000"/>
              </a:lnSpc>
            </a:pPr>
            <a:r>
              <a:rPr lang="ar-EG" sz="4800" b="1" dirty="0">
                <a:solidFill>
                  <a:srgbClr val="23ACEE"/>
                </a:solidFill>
                <a:latin typeface="Sakkal Majalla" pitchFamily="2" charset="-78"/>
                <a:cs typeface="Sakkal Majalla" pitchFamily="2" charset="-78"/>
              </a:rPr>
              <a:t>مهارات لابد منها لرفع التحصيل الدراسي</a:t>
            </a:r>
            <a:endParaRPr kumimoji="0" lang="ar-EG" sz="4800" b="1" i="0" u="none" strike="noStrike" kern="1200" cap="none" spc="0" normalizeH="0" baseline="0" noProof="0" dirty="0">
              <a:ln>
                <a:noFill/>
              </a:ln>
              <a:solidFill>
                <a:srgbClr val="23ACEE"/>
              </a:solidFill>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2" name="Picture 1"/>
          <p:cNvPicPr>
            <a:picLocks noChangeAspect="1"/>
          </p:cNvPicPr>
          <p:nvPr/>
        </p:nvPicPr>
        <p:blipFill>
          <a:blip r:embed="rId5"/>
          <a:stretch>
            <a:fillRect/>
          </a:stretch>
        </p:blipFill>
        <p:spPr>
          <a:xfrm>
            <a:off x="5686425" y="728662"/>
            <a:ext cx="5229225" cy="4543426"/>
          </a:xfrm>
          <a:prstGeom prst="ellipse">
            <a:avLst/>
          </a:prstGeom>
          <a:ln>
            <a:noFill/>
          </a:ln>
          <a:effectLst/>
        </p:spPr>
      </p:pic>
    </p:spTree>
    <p:extLst>
      <p:ext uri="{BB962C8B-B14F-4D97-AF65-F5344CB8AC3E}">
        <p14:creationId xmlns:p14="http://schemas.microsoft.com/office/powerpoint/2010/main" val="55690190"/>
      </p:ext>
    </p:extLst>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rPr>
              <a:t>كن إيجابياً</a:t>
            </a: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2580507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74</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كن إيجابياً</a:t>
            </a:r>
          </a:p>
        </p:txBody>
      </p:sp>
      <p:pic>
        <p:nvPicPr>
          <p:cNvPr id="5" name="Picture 4" descr="D:\esraa\صور التفوق الدراسي\images.jpg"/>
          <p:cNvPicPr/>
          <p:nvPr/>
        </p:nvPicPr>
        <p:blipFill>
          <a:blip r:embed="rId5">
            <a:extLst>
              <a:ext uri="{28A0092B-C50C-407E-A947-70E740481C1C}">
                <a14:useLocalDpi xmlns:a14="http://schemas.microsoft.com/office/drawing/2010/main" val="0"/>
              </a:ext>
            </a:extLst>
          </a:blip>
          <a:srcRect/>
          <a:stretch>
            <a:fillRect/>
          </a:stretch>
        </p:blipFill>
        <p:spPr bwMode="auto">
          <a:xfrm>
            <a:off x="8700247" y="1470958"/>
            <a:ext cx="3148810" cy="1931148"/>
          </a:xfrm>
          <a:prstGeom prst="rect">
            <a:avLst/>
          </a:prstGeom>
          <a:noFill/>
          <a:ln>
            <a:noFill/>
          </a:ln>
        </p:spPr>
      </p:pic>
      <p:sp>
        <p:nvSpPr>
          <p:cNvPr id="6" name="Rectangle 5"/>
          <p:cNvSpPr/>
          <p:nvPr/>
        </p:nvSpPr>
        <p:spPr>
          <a:xfrm>
            <a:off x="489453" y="1924778"/>
            <a:ext cx="814891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كُلَّ إنسان في هَذِهِ العالم هو عبارة عن عالم متكامل. فيه كُلُّ شيء خاص ومميز ومختلف عن أي شخص آخر ... كُلُّ إنسان هو عبارة عن تحفه فريدة قيمة ولها خصوصيتها ولن تجد لها مثيلا في مكان آخر</a:t>
            </a:r>
          </a:p>
        </p:txBody>
      </p:sp>
      <p:sp>
        <p:nvSpPr>
          <p:cNvPr id="7" name="Rectangle 6"/>
          <p:cNvSpPr/>
          <p:nvPr/>
        </p:nvSpPr>
        <p:spPr>
          <a:xfrm>
            <a:off x="3634003" y="3795696"/>
            <a:ext cx="814891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ومع ذلك لو نظرنا إلى إنجازاتنا وأعمالنا وواقعنا لوجدنا أننا متشابهين إلى حد كبير ... ترى عشرات الآلاف من المهندسين والأدباء والأطباء والرسامين ... إنجازاتهم متشابهة والفروق بينهم لا تكاد تذكر. ولو بحثنا عن المُتَمَيِّزِينَ في أي مجال لن يزيد عددهم عن ال 5%...</a:t>
            </a:r>
          </a:p>
        </p:txBody>
      </p:sp>
      <p:pic>
        <p:nvPicPr>
          <p:cNvPr id="8" name="Picture 7"/>
          <p:cNvPicPr>
            <a:picLocks noChangeAspect="1"/>
          </p:cNvPicPr>
          <p:nvPr/>
        </p:nvPicPr>
        <p:blipFill>
          <a:blip r:embed="rId6">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838201" y="3402106"/>
            <a:ext cx="2795802" cy="2571685"/>
          </a:xfrm>
          <a:prstGeom prst="rect">
            <a:avLst/>
          </a:prstGeom>
        </p:spPr>
      </p:pic>
    </p:spTree>
    <p:extLst>
      <p:ext uri="{BB962C8B-B14F-4D97-AF65-F5344CB8AC3E}">
        <p14:creationId xmlns:p14="http://schemas.microsoft.com/office/powerpoint/2010/main" val="14690741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par>
                                <p:cTn id="16" presetID="5"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75</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كن إيجابياً</a:t>
            </a:r>
          </a:p>
        </p:txBody>
      </p:sp>
      <p:sp>
        <p:nvSpPr>
          <p:cNvPr id="5" name="Rectangle 4"/>
          <p:cNvSpPr/>
          <p:nvPr/>
        </p:nvSpPr>
        <p:spPr>
          <a:xfrm flipH="1">
            <a:off x="309282" y="2967843"/>
            <a:ext cx="5828164" cy="1938992"/>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0"/>
              </a:spcAft>
              <a:buClr>
                <a:srgbClr val="C00000"/>
              </a:buClr>
              <a:buSzTx/>
              <a:buFontTx/>
              <a:buNone/>
              <a:tabLst/>
              <a:defRPr/>
            </a:pPr>
            <a:r>
              <a:rPr kumimoji="0" lang="ar-EG" altLang="ko-KR" sz="2400" b="1" i="0" u="none" strike="noStrike" kern="1200" cap="none" spc="0" normalizeH="0" baseline="0" noProof="0" dirty="0">
                <a:ln>
                  <a:noFill/>
                </a:ln>
                <a:solidFill>
                  <a:srgbClr val="0070C0"/>
                </a:solidFill>
                <a:effectLst/>
                <a:uLnTx/>
                <a:uFillTx/>
                <a:latin typeface="Sakkal Majalla" panose="02000000000000000000" pitchFamily="2" charset="-78"/>
                <a:ea typeface="맑은 고딕" panose="020B0503020000020004" pitchFamily="34" charset="-127"/>
                <a:cs typeface="Sakkal Majalla" panose="02000000000000000000" pitchFamily="2" charset="-78"/>
              </a:rPr>
              <a:t>والجواب واضح... </a:t>
            </a:r>
            <a:r>
              <a:rPr kumimoji="0" lang="ar-EG" altLang="ko-KR" sz="2400" b="1" i="0" u="none" strike="noStrike" kern="1200" cap="none" spc="0" normalizeH="0" baseline="0" noProof="0" dirty="0">
                <a:ln>
                  <a:noFill/>
                </a:ln>
                <a:solidFill>
                  <a:srgbClr val="002060"/>
                </a:solidFill>
                <a:effectLst/>
                <a:uLnTx/>
                <a:uFillTx/>
                <a:latin typeface="Sakkal Majalla" panose="02000000000000000000" pitchFamily="2" charset="-78"/>
                <a:ea typeface="맑은 고딕" panose="020B0503020000020004" pitchFamily="34" charset="-127"/>
                <a:cs typeface="Sakkal Majalla" panose="02000000000000000000" pitchFamily="2" charset="-78"/>
              </a:rPr>
              <a:t>المُتَفَوِّقُونَ يؤمنون بذواتهم ويتوقعون من أنفسهم النَّجَاحَ ويتصرفون بناء على ذلك. التزامهم بأعمالهم نابع من ثقتهم بقدرتهم على العطاء... الإيمانُ بالذات والثقةُ بالنفس هي التي تفعل الأعاجيب</a:t>
            </a:r>
            <a:endParaRPr kumimoji="0" lang="en-ZA" altLang="ko-KR" sz="2400" b="1" i="0" u="none" strike="noStrike" kern="1200" cap="none" spc="0" normalizeH="0" baseline="0" noProof="0" dirty="0">
              <a:ln>
                <a:noFill/>
              </a:ln>
              <a:solidFill>
                <a:srgbClr val="002060"/>
              </a:solidFill>
              <a:effectLst/>
              <a:uLnTx/>
              <a:uFillTx/>
              <a:latin typeface="Sakkal Majalla" panose="02000000000000000000" pitchFamily="2" charset="-78"/>
              <a:ea typeface="맑은 고딕" panose="020B0503020000020004" pitchFamily="34" charset="-127"/>
              <a:cs typeface="Sakkal Majalla" panose="02000000000000000000" pitchFamily="2" charset="-78"/>
            </a:endParaRPr>
          </a:p>
        </p:txBody>
      </p:sp>
      <p:grpSp>
        <p:nvGrpSpPr>
          <p:cNvPr id="6" name="Group 5"/>
          <p:cNvGrpSpPr/>
          <p:nvPr/>
        </p:nvGrpSpPr>
        <p:grpSpPr>
          <a:xfrm flipH="1">
            <a:off x="6137446" y="1256079"/>
            <a:ext cx="5955403" cy="5131688"/>
            <a:chOff x="0" y="903353"/>
            <a:chExt cx="5955403" cy="5131688"/>
          </a:xfrm>
        </p:grpSpPr>
        <p:pic>
          <p:nvPicPr>
            <p:cNvPr id="7" name="Picture 6"/>
            <p:cNvPicPr>
              <a:picLocks noChangeAspect="1"/>
            </p:cNvPicPr>
            <p:nvPr/>
          </p:nvPicPr>
          <p:blipFill rotWithShape="1">
            <a:blip r:embed="rId5">
              <a:clrChange>
                <a:clrFrom>
                  <a:srgbClr val="EDEDED"/>
                </a:clrFrom>
                <a:clrTo>
                  <a:srgbClr val="EDEDED">
                    <a:alpha val="0"/>
                  </a:srgbClr>
                </a:clrTo>
              </a:clrChange>
            </a:blip>
            <a:srcRect l="4780" t="11704" r="4997" b="12678"/>
            <a:stretch/>
          </p:blipFill>
          <p:spPr>
            <a:xfrm>
              <a:off x="0" y="903353"/>
              <a:ext cx="5955403" cy="5131688"/>
            </a:xfrm>
            <a:prstGeom prst="rect">
              <a:avLst/>
            </a:prstGeom>
          </p:spPr>
        </p:pic>
        <p:sp>
          <p:nvSpPr>
            <p:cNvPr id="8" name="Rectangle 7"/>
            <p:cNvSpPr/>
            <p:nvPr/>
          </p:nvSpPr>
          <p:spPr>
            <a:xfrm>
              <a:off x="1566373" y="2293530"/>
              <a:ext cx="3071446" cy="2751522"/>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الذي يجعل شَخْصًا</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مُمَيَّزًا وَمُنْتِجًا وَفَاعِلا بِكُلِّ </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تحمل الكَلِمَةُ من مَعْنَى ويجعل آخَرَ عاديا... إنجازاته متواضعةٌ وإمكاناته محدودةٌ </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رغم اشتراكهم في ظروف </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حياتية متشابهة ..؟</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21103609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76</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كن إيجابياً</a:t>
            </a:r>
          </a:p>
        </p:txBody>
      </p:sp>
      <p:pic>
        <p:nvPicPr>
          <p:cNvPr id="2" name="Picture 1"/>
          <p:cNvPicPr>
            <a:picLocks noChangeAspect="1"/>
          </p:cNvPicPr>
          <p:nvPr/>
        </p:nvPicPr>
        <p:blipFill>
          <a:blip r:embed="rId5"/>
          <a:stretch>
            <a:fillRect/>
          </a:stretch>
        </p:blipFill>
        <p:spPr>
          <a:xfrm>
            <a:off x="9175375" y="1550893"/>
            <a:ext cx="2577354" cy="2577354"/>
          </a:xfrm>
          <a:prstGeom prst="rect">
            <a:avLst/>
          </a:prstGeom>
        </p:spPr>
      </p:pic>
      <p:sp>
        <p:nvSpPr>
          <p:cNvPr id="5" name="Rectangle 4"/>
          <p:cNvSpPr/>
          <p:nvPr/>
        </p:nvSpPr>
        <p:spPr>
          <a:xfrm>
            <a:off x="699247" y="2377514"/>
            <a:ext cx="882127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والت ديزني ابتدأ محررا لإحدى الجرائد وما هي إلا أيام حتى وجد نفسه مطرودا من العمل وذلك بسبب ضعف الأفكار التي يقدمها كما وصفه رئيس التحرير ... أفلس خمس مرات قبل بناء ديزني لاند ثُمَّ تم له مشروعَهُ الذي دَرَّ عليه مليارات الدولارات</a:t>
            </a:r>
          </a:p>
        </p:txBody>
      </p:sp>
      <p:sp>
        <p:nvSpPr>
          <p:cNvPr id="6" name="Rectangle 5"/>
          <p:cNvSpPr/>
          <p:nvPr/>
        </p:nvSpPr>
        <p:spPr>
          <a:xfrm>
            <a:off x="838201" y="4216204"/>
            <a:ext cx="1030044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فنظرتك الإيجابية إلى نفسك هي التي سوف تدفعك إلى الدِّرَاسَةِ دفعا ... برمج نفسك على أَنَّكَ ذكيٌّ مُبْدِعٌ ذو ذاكرة قوية لا تُقْهَر... وتصرف بناء على هَذِهِ القناعة وسوف تلمس تغييرات كبيرة في حياتك</a:t>
            </a:r>
          </a:p>
        </p:txBody>
      </p:sp>
    </p:spTree>
    <p:extLst>
      <p:ext uri="{BB962C8B-B14F-4D97-AF65-F5344CB8AC3E}">
        <p14:creationId xmlns:p14="http://schemas.microsoft.com/office/powerpoint/2010/main" val="6708194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3" name="Picture 22" descr="D:\esraa\صور التفوق الدراسي\taken 9.PN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7"/>
          <a:stretch/>
        </p:blipFill>
        <p:spPr bwMode="auto">
          <a:xfrm>
            <a:off x="91633" y="1610131"/>
            <a:ext cx="2567902" cy="2023913"/>
          </a:xfrm>
          <a:prstGeom prst="rect">
            <a:avLst/>
          </a:prstGeom>
          <a:noFill/>
          <a:ln>
            <a:noFill/>
          </a:ln>
          <a:extLst>
            <a:ext uri="{53640926-AAD7-44D8-BBD7-CCE9431645EC}">
              <a14:shadowObscured xmlns:a14="http://schemas.microsoft.com/office/drawing/2010/main"/>
            </a:ext>
          </a:extLst>
        </p:spPr>
      </p:pic>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77</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كن إيجابياً</a:t>
            </a:r>
          </a:p>
        </p:txBody>
      </p:sp>
      <p:grpSp>
        <p:nvGrpSpPr>
          <p:cNvPr id="5" name="Group 4"/>
          <p:cNvGrpSpPr/>
          <p:nvPr/>
        </p:nvGrpSpPr>
        <p:grpSpPr>
          <a:xfrm>
            <a:off x="2761667" y="3577105"/>
            <a:ext cx="6519713" cy="3234105"/>
            <a:chOff x="1375126" y="3563723"/>
            <a:chExt cx="6519713" cy="3234105"/>
          </a:xfrm>
        </p:grpSpPr>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5126" y="3563723"/>
              <a:ext cx="6519713" cy="3234105"/>
            </a:xfrm>
            <a:prstGeom prst="rect">
              <a:avLst/>
            </a:prstGeom>
          </p:spPr>
        </p:pic>
        <p:sp>
          <p:nvSpPr>
            <p:cNvPr id="7" name="Rectangle 6"/>
            <p:cNvSpPr/>
            <p:nvPr/>
          </p:nvSpPr>
          <p:spPr>
            <a:xfrm>
              <a:off x="3185459" y="5455648"/>
              <a:ext cx="3186953"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معظم الطُّلابِ يقعون في شراك الإيحاءات السَّلْبِيَّةِ التي </a:t>
              </a:r>
              <a:r>
                <a:rPr kumimoji="0" lang="ar-EG" sz="2400" b="1" i="0" u="none" strike="noStrike" kern="1200" cap="none" spc="0" normalizeH="0" baseline="0" noProof="0" dirty="0" err="1">
                  <a:ln>
                    <a:noFill/>
                  </a:ln>
                  <a:solidFill>
                    <a:srgbClr val="C00000"/>
                  </a:solidFill>
                  <a:effectLst/>
                  <a:uLnTx/>
                  <a:uFillTx/>
                  <a:latin typeface="Sakkal Majalla" panose="02000000000000000000" pitchFamily="2" charset="-78"/>
                  <a:ea typeface="+mn-ea"/>
                  <a:cs typeface="Sakkal Majalla" panose="02000000000000000000" pitchFamily="2" charset="-78"/>
                </a:rPr>
                <a:t>يبثونها</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بينهم ولا يدركون حجم خطورتها </a:t>
              </a:r>
            </a:p>
          </p:txBody>
        </p:sp>
      </p:grpSp>
      <p:grpSp>
        <p:nvGrpSpPr>
          <p:cNvPr id="8" name="Group 7"/>
          <p:cNvGrpSpPr/>
          <p:nvPr/>
        </p:nvGrpSpPr>
        <p:grpSpPr>
          <a:xfrm>
            <a:off x="8260879" y="3190517"/>
            <a:ext cx="2058368" cy="3151820"/>
            <a:chOff x="6874338" y="3177135"/>
            <a:chExt cx="2058368" cy="3151820"/>
          </a:xfrm>
        </p:grpSpPr>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98663">
              <a:off x="6874338" y="3177135"/>
              <a:ext cx="2058368" cy="3151820"/>
            </a:xfrm>
            <a:prstGeom prst="rect">
              <a:avLst/>
            </a:prstGeom>
          </p:spPr>
        </p:pic>
        <p:sp>
          <p:nvSpPr>
            <p:cNvPr id="10" name="Rectangle 9"/>
            <p:cNvSpPr/>
            <p:nvPr/>
          </p:nvSpPr>
          <p:spPr>
            <a:xfrm>
              <a:off x="7318586" y="3722212"/>
              <a:ext cx="1242596"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لا يوجد لدى وَقْتٌ</a:t>
              </a:r>
            </a:p>
          </p:txBody>
        </p:sp>
      </p:grpSp>
      <p:grpSp>
        <p:nvGrpSpPr>
          <p:cNvPr id="11" name="Group 10"/>
          <p:cNvGrpSpPr/>
          <p:nvPr/>
        </p:nvGrpSpPr>
        <p:grpSpPr>
          <a:xfrm>
            <a:off x="6953534" y="1380912"/>
            <a:ext cx="2058368" cy="3151820"/>
            <a:chOff x="5566993" y="1367530"/>
            <a:chExt cx="2058368" cy="3151820"/>
          </a:xfrm>
        </p:grpSpPr>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66993" y="1367530"/>
              <a:ext cx="2058368" cy="3151820"/>
            </a:xfrm>
            <a:prstGeom prst="rect">
              <a:avLst/>
            </a:prstGeom>
          </p:spPr>
        </p:pic>
        <p:sp>
          <p:nvSpPr>
            <p:cNvPr id="13" name="Rectangle 12"/>
            <p:cNvSpPr/>
            <p:nvPr/>
          </p:nvSpPr>
          <p:spPr>
            <a:xfrm>
              <a:off x="5930440" y="1866773"/>
              <a:ext cx="1307464"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ذاكرتي ضعيفة</a:t>
              </a:r>
            </a:p>
          </p:txBody>
        </p:sp>
      </p:grpSp>
      <p:grpSp>
        <p:nvGrpSpPr>
          <p:cNvPr id="14" name="Group 13"/>
          <p:cNvGrpSpPr/>
          <p:nvPr/>
        </p:nvGrpSpPr>
        <p:grpSpPr>
          <a:xfrm>
            <a:off x="5010380" y="656119"/>
            <a:ext cx="2063714" cy="3162841"/>
            <a:chOff x="3623839" y="642737"/>
            <a:chExt cx="2063714" cy="3162841"/>
          </a:xfrm>
        </p:grpSpPr>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23839" y="642737"/>
              <a:ext cx="2063714" cy="3162841"/>
            </a:xfrm>
            <a:prstGeom prst="rect">
              <a:avLst/>
            </a:prstGeom>
          </p:spPr>
        </p:pic>
        <p:sp>
          <p:nvSpPr>
            <p:cNvPr id="16" name="Rectangle 15"/>
            <p:cNvSpPr/>
            <p:nvPr/>
          </p:nvSpPr>
          <p:spPr>
            <a:xfrm>
              <a:off x="3884390" y="954806"/>
              <a:ext cx="1573776" cy="14773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المناهج الدِّرَاسِيَّةِ صعبة</a:t>
              </a:r>
            </a:p>
          </p:txBody>
        </p:sp>
      </p:grpSp>
      <p:grpSp>
        <p:nvGrpSpPr>
          <p:cNvPr id="17" name="Group 16"/>
          <p:cNvGrpSpPr/>
          <p:nvPr/>
        </p:nvGrpSpPr>
        <p:grpSpPr>
          <a:xfrm>
            <a:off x="3080643" y="1393027"/>
            <a:ext cx="2058368" cy="3151820"/>
            <a:chOff x="1694102" y="1379645"/>
            <a:chExt cx="2058368" cy="3151820"/>
          </a:xfrm>
        </p:grpSpPr>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94102" y="1379645"/>
              <a:ext cx="2058368" cy="3151820"/>
            </a:xfrm>
            <a:prstGeom prst="rect">
              <a:avLst/>
            </a:prstGeom>
          </p:spPr>
        </p:pic>
        <p:sp>
          <p:nvSpPr>
            <p:cNvPr id="19" name="Rectangle 18"/>
            <p:cNvSpPr/>
            <p:nvPr/>
          </p:nvSpPr>
          <p:spPr>
            <a:xfrm>
              <a:off x="1862285" y="1638901"/>
              <a:ext cx="1722002" cy="14773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 ظروفي </a:t>
              </a:r>
              <a:b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b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لا تُسَاعِدُنِي </a:t>
              </a:r>
              <a:b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b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على النَّجَاحِ</a:t>
              </a:r>
            </a:p>
          </p:txBody>
        </p:sp>
      </p:grpSp>
      <p:grpSp>
        <p:nvGrpSpPr>
          <p:cNvPr id="20" name="Group 19"/>
          <p:cNvGrpSpPr/>
          <p:nvPr/>
        </p:nvGrpSpPr>
        <p:grpSpPr>
          <a:xfrm>
            <a:off x="1732483" y="3072672"/>
            <a:ext cx="2058368" cy="3151820"/>
            <a:chOff x="345942" y="3059290"/>
            <a:chExt cx="2058368" cy="3151820"/>
          </a:xfrm>
        </p:grpSpPr>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5942" y="3059290"/>
              <a:ext cx="2058368" cy="3151820"/>
            </a:xfrm>
            <a:prstGeom prst="rect">
              <a:avLst/>
            </a:prstGeom>
          </p:spPr>
        </p:pic>
        <p:sp>
          <p:nvSpPr>
            <p:cNvPr id="22" name="Rectangle 21"/>
            <p:cNvSpPr/>
            <p:nvPr/>
          </p:nvSpPr>
          <p:spPr>
            <a:xfrm>
              <a:off x="716868" y="3620662"/>
              <a:ext cx="1338908"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a:ea typeface="+mn-ea"/>
                  <a:cs typeface="Sakkal Majalla" panose="02000000000000000000" pitchFamily="2" charset="-78"/>
                </a:rPr>
                <a:t>أشعر بأني غبي!</a:t>
              </a:r>
            </a:p>
          </p:txBody>
        </p:sp>
      </p:grpSp>
    </p:spTree>
    <p:extLst>
      <p:ext uri="{BB962C8B-B14F-4D97-AF65-F5344CB8AC3E}">
        <p14:creationId xmlns:p14="http://schemas.microsoft.com/office/powerpoint/2010/main" val="1121789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80">
                                          <p:stCondLst>
                                            <p:cond delay="0"/>
                                          </p:stCondLst>
                                        </p:cTn>
                                        <p:tgtEl>
                                          <p:spTgt spid="8"/>
                                        </p:tgtEl>
                                      </p:cBhvr>
                                    </p:animEffect>
                                    <p:anim calcmode="lin" valueType="num">
                                      <p:cBhvr>
                                        <p:cTn id="1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9" dur="26">
                                          <p:stCondLst>
                                            <p:cond delay="650"/>
                                          </p:stCondLst>
                                        </p:cTn>
                                        <p:tgtEl>
                                          <p:spTgt spid="8"/>
                                        </p:tgtEl>
                                      </p:cBhvr>
                                      <p:to x="100000" y="60000"/>
                                    </p:animScale>
                                    <p:animScale>
                                      <p:cBhvr>
                                        <p:cTn id="20" dur="166" decel="50000">
                                          <p:stCondLst>
                                            <p:cond delay="676"/>
                                          </p:stCondLst>
                                        </p:cTn>
                                        <p:tgtEl>
                                          <p:spTgt spid="8"/>
                                        </p:tgtEl>
                                      </p:cBhvr>
                                      <p:to x="100000" y="100000"/>
                                    </p:animScale>
                                    <p:animScale>
                                      <p:cBhvr>
                                        <p:cTn id="21" dur="26">
                                          <p:stCondLst>
                                            <p:cond delay="1312"/>
                                          </p:stCondLst>
                                        </p:cTn>
                                        <p:tgtEl>
                                          <p:spTgt spid="8"/>
                                        </p:tgtEl>
                                      </p:cBhvr>
                                      <p:to x="100000" y="80000"/>
                                    </p:animScale>
                                    <p:animScale>
                                      <p:cBhvr>
                                        <p:cTn id="22" dur="166" decel="50000">
                                          <p:stCondLst>
                                            <p:cond delay="1338"/>
                                          </p:stCondLst>
                                        </p:cTn>
                                        <p:tgtEl>
                                          <p:spTgt spid="8"/>
                                        </p:tgtEl>
                                      </p:cBhvr>
                                      <p:to x="100000" y="100000"/>
                                    </p:animScale>
                                    <p:animScale>
                                      <p:cBhvr>
                                        <p:cTn id="23" dur="26">
                                          <p:stCondLst>
                                            <p:cond delay="1642"/>
                                          </p:stCondLst>
                                        </p:cTn>
                                        <p:tgtEl>
                                          <p:spTgt spid="8"/>
                                        </p:tgtEl>
                                      </p:cBhvr>
                                      <p:to x="100000" y="90000"/>
                                    </p:animScale>
                                    <p:animScale>
                                      <p:cBhvr>
                                        <p:cTn id="24" dur="166" decel="50000">
                                          <p:stCondLst>
                                            <p:cond delay="1668"/>
                                          </p:stCondLst>
                                        </p:cTn>
                                        <p:tgtEl>
                                          <p:spTgt spid="8"/>
                                        </p:tgtEl>
                                      </p:cBhvr>
                                      <p:to x="100000" y="100000"/>
                                    </p:animScale>
                                    <p:animScale>
                                      <p:cBhvr>
                                        <p:cTn id="25" dur="26">
                                          <p:stCondLst>
                                            <p:cond delay="1808"/>
                                          </p:stCondLst>
                                        </p:cTn>
                                        <p:tgtEl>
                                          <p:spTgt spid="8"/>
                                        </p:tgtEl>
                                      </p:cBhvr>
                                      <p:to x="100000" y="95000"/>
                                    </p:animScale>
                                    <p:animScale>
                                      <p:cBhvr>
                                        <p:cTn id="26" dur="166" decel="50000">
                                          <p:stCondLst>
                                            <p:cond delay="1834"/>
                                          </p:stCondLst>
                                        </p:cTn>
                                        <p:tgtEl>
                                          <p:spTgt spid="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80">
                                          <p:stCondLst>
                                            <p:cond delay="0"/>
                                          </p:stCondLst>
                                        </p:cTn>
                                        <p:tgtEl>
                                          <p:spTgt spid="11"/>
                                        </p:tgtEl>
                                      </p:cBhvr>
                                    </p:animEffect>
                                    <p:anim calcmode="lin" valueType="num">
                                      <p:cBhvr>
                                        <p:cTn id="3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7" dur="26">
                                          <p:stCondLst>
                                            <p:cond delay="650"/>
                                          </p:stCondLst>
                                        </p:cTn>
                                        <p:tgtEl>
                                          <p:spTgt spid="11"/>
                                        </p:tgtEl>
                                      </p:cBhvr>
                                      <p:to x="100000" y="60000"/>
                                    </p:animScale>
                                    <p:animScale>
                                      <p:cBhvr>
                                        <p:cTn id="38" dur="166" decel="50000">
                                          <p:stCondLst>
                                            <p:cond delay="676"/>
                                          </p:stCondLst>
                                        </p:cTn>
                                        <p:tgtEl>
                                          <p:spTgt spid="11"/>
                                        </p:tgtEl>
                                      </p:cBhvr>
                                      <p:to x="100000" y="100000"/>
                                    </p:animScale>
                                    <p:animScale>
                                      <p:cBhvr>
                                        <p:cTn id="39" dur="26">
                                          <p:stCondLst>
                                            <p:cond delay="1312"/>
                                          </p:stCondLst>
                                        </p:cTn>
                                        <p:tgtEl>
                                          <p:spTgt spid="11"/>
                                        </p:tgtEl>
                                      </p:cBhvr>
                                      <p:to x="100000" y="80000"/>
                                    </p:animScale>
                                    <p:animScale>
                                      <p:cBhvr>
                                        <p:cTn id="40" dur="166" decel="50000">
                                          <p:stCondLst>
                                            <p:cond delay="1338"/>
                                          </p:stCondLst>
                                        </p:cTn>
                                        <p:tgtEl>
                                          <p:spTgt spid="11"/>
                                        </p:tgtEl>
                                      </p:cBhvr>
                                      <p:to x="100000" y="100000"/>
                                    </p:animScale>
                                    <p:animScale>
                                      <p:cBhvr>
                                        <p:cTn id="41" dur="26">
                                          <p:stCondLst>
                                            <p:cond delay="1642"/>
                                          </p:stCondLst>
                                        </p:cTn>
                                        <p:tgtEl>
                                          <p:spTgt spid="11"/>
                                        </p:tgtEl>
                                      </p:cBhvr>
                                      <p:to x="100000" y="90000"/>
                                    </p:animScale>
                                    <p:animScale>
                                      <p:cBhvr>
                                        <p:cTn id="42" dur="166" decel="50000">
                                          <p:stCondLst>
                                            <p:cond delay="1668"/>
                                          </p:stCondLst>
                                        </p:cTn>
                                        <p:tgtEl>
                                          <p:spTgt spid="11"/>
                                        </p:tgtEl>
                                      </p:cBhvr>
                                      <p:to x="100000" y="100000"/>
                                    </p:animScale>
                                    <p:animScale>
                                      <p:cBhvr>
                                        <p:cTn id="43" dur="26">
                                          <p:stCondLst>
                                            <p:cond delay="1808"/>
                                          </p:stCondLst>
                                        </p:cTn>
                                        <p:tgtEl>
                                          <p:spTgt spid="11"/>
                                        </p:tgtEl>
                                      </p:cBhvr>
                                      <p:to x="100000" y="95000"/>
                                    </p:animScale>
                                    <p:animScale>
                                      <p:cBhvr>
                                        <p:cTn id="44" dur="166" decel="50000">
                                          <p:stCondLst>
                                            <p:cond delay="1834"/>
                                          </p:stCondLst>
                                        </p:cTn>
                                        <p:tgtEl>
                                          <p:spTgt spid="11"/>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80">
                                          <p:stCondLst>
                                            <p:cond delay="0"/>
                                          </p:stCondLst>
                                        </p:cTn>
                                        <p:tgtEl>
                                          <p:spTgt spid="14"/>
                                        </p:tgtEl>
                                      </p:cBhvr>
                                    </p:animEffect>
                                    <p:anim calcmode="lin" valueType="num">
                                      <p:cBhvr>
                                        <p:cTn id="5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5" dur="26">
                                          <p:stCondLst>
                                            <p:cond delay="650"/>
                                          </p:stCondLst>
                                        </p:cTn>
                                        <p:tgtEl>
                                          <p:spTgt spid="14"/>
                                        </p:tgtEl>
                                      </p:cBhvr>
                                      <p:to x="100000" y="60000"/>
                                    </p:animScale>
                                    <p:animScale>
                                      <p:cBhvr>
                                        <p:cTn id="56" dur="166" decel="50000">
                                          <p:stCondLst>
                                            <p:cond delay="676"/>
                                          </p:stCondLst>
                                        </p:cTn>
                                        <p:tgtEl>
                                          <p:spTgt spid="14"/>
                                        </p:tgtEl>
                                      </p:cBhvr>
                                      <p:to x="100000" y="100000"/>
                                    </p:animScale>
                                    <p:animScale>
                                      <p:cBhvr>
                                        <p:cTn id="57" dur="26">
                                          <p:stCondLst>
                                            <p:cond delay="1312"/>
                                          </p:stCondLst>
                                        </p:cTn>
                                        <p:tgtEl>
                                          <p:spTgt spid="14"/>
                                        </p:tgtEl>
                                      </p:cBhvr>
                                      <p:to x="100000" y="80000"/>
                                    </p:animScale>
                                    <p:animScale>
                                      <p:cBhvr>
                                        <p:cTn id="58" dur="166" decel="50000">
                                          <p:stCondLst>
                                            <p:cond delay="1338"/>
                                          </p:stCondLst>
                                        </p:cTn>
                                        <p:tgtEl>
                                          <p:spTgt spid="14"/>
                                        </p:tgtEl>
                                      </p:cBhvr>
                                      <p:to x="100000" y="100000"/>
                                    </p:animScale>
                                    <p:animScale>
                                      <p:cBhvr>
                                        <p:cTn id="59" dur="26">
                                          <p:stCondLst>
                                            <p:cond delay="1642"/>
                                          </p:stCondLst>
                                        </p:cTn>
                                        <p:tgtEl>
                                          <p:spTgt spid="14"/>
                                        </p:tgtEl>
                                      </p:cBhvr>
                                      <p:to x="100000" y="90000"/>
                                    </p:animScale>
                                    <p:animScale>
                                      <p:cBhvr>
                                        <p:cTn id="60" dur="166" decel="50000">
                                          <p:stCondLst>
                                            <p:cond delay="1668"/>
                                          </p:stCondLst>
                                        </p:cTn>
                                        <p:tgtEl>
                                          <p:spTgt spid="14"/>
                                        </p:tgtEl>
                                      </p:cBhvr>
                                      <p:to x="100000" y="100000"/>
                                    </p:animScale>
                                    <p:animScale>
                                      <p:cBhvr>
                                        <p:cTn id="61" dur="26">
                                          <p:stCondLst>
                                            <p:cond delay="1808"/>
                                          </p:stCondLst>
                                        </p:cTn>
                                        <p:tgtEl>
                                          <p:spTgt spid="14"/>
                                        </p:tgtEl>
                                      </p:cBhvr>
                                      <p:to x="100000" y="95000"/>
                                    </p:animScale>
                                    <p:animScale>
                                      <p:cBhvr>
                                        <p:cTn id="62" dur="166" decel="50000">
                                          <p:stCondLst>
                                            <p:cond delay="1834"/>
                                          </p:stCondLst>
                                        </p:cTn>
                                        <p:tgtEl>
                                          <p:spTgt spid="14"/>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80">
                                          <p:stCondLst>
                                            <p:cond delay="0"/>
                                          </p:stCondLst>
                                        </p:cTn>
                                        <p:tgtEl>
                                          <p:spTgt spid="17"/>
                                        </p:tgtEl>
                                      </p:cBhvr>
                                    </p:animEffect>
                                    <p:anim calcmode="lin" valueType="num">
                                      <p:cBhvr>
                                        <p:cTn id="6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3" dur="26">
                                          <p:stCondLst>
                                            <p:cond delay="650"/>
                                          </p:stCondLst>
                                        </p:cTn>
                                        <p:tgtEl>
                                          <p:spTgt spid="17"/>
                                        </p:tgtEl>
                                      </p:cBhvr>
                                      <p:to x="100000" y="60000"/>
                                    </p:animScale>
                                    <p:animScale>
                                      <p:cBhvr>
                                        <p:cTn id="74" dur="166" decel="50000">
                                          <p:stCondLst>
                                            <p:cond delay="676"/>
                                          </p:stCondLst>
                                        </p:cTn>
                                        <p:tgtEl>
                                          <p:spTgt spid="17"/>
                                        </p:tgtEl>
                                      </p:cBhvr>
                                      <p:to x="100000" y="100000"/>
                                    </p:animScale>
                                    <p:animScale>
                                      <p:cBhvr>
                                        <p:cTn id="75" dur="26">
                                          <p:stCondLst>
                                            <p:cond delay="1312"/>
                                          </p:stCondLst>
                                        </p:cTn>
                                        <p:tgtEl>
                                          <p:spTgt spid="17"/>
                                        </p:tgtEl>
                                      </p:cBhvr>
                                      <p:to x="100000" y="80000"/>
                                    </p:animScale>
                                    <p:animScale>
                                      <p:cBhvr>
                                        <p:cTn id="76" dur="166" decel="50000">
                                          <p:stCondLst>
                                            <p:cond delay="1338"/>
                                          </p:stCondLst>
                                        </p:cTn>
                                        <p:tgtEl>
                                          <p:spTgt spid="17"/>
                                        </p:tgtEl>
                                      </p:cBhvr>
                                      <p:to x="100000" y="100000"/>
                                    </p:animScale>
                                    <p:animScale>
                                      <p:cBhvr>
                                        <p:cTn id="77" dur="26">
                                          <p:stCondLst>
                                            <p:cond delay="1642"/>
                                          </p:stCondLst>
                                        </p:cTn>
                                        <p:tgtEl>
                                          <p:spTgt spid="17"/>
                                        </p:tgtEl>
                                      </p:cBhvr>
                                      <p:to x="100000" y="90000"/>
                                    </p:animScale>
                                    <p:animScale>
                                      <p:cBhvr>
                                        <p:cTn id="78" dur="166" decel="50000">
                                          <p:stCondLst>
                                            <p:cond delay="1668"/>
                                          </p:stCondLst>
                                        </p:cTn>
                                        <p:tgtEl>
                                          <p:spTgt spid="17"/>
                                        </p:tgtEl>
                                      </p:cBhvr>
                                      <p:to x="100000" y="100000"/>
                                    </p:animScale>
                                    <p:animScale>
                                      <p:cBhvr>
                                        <p:cTn id="79" dur="26">
                                          <p:stCondLst>
                                            <p:cond delay="1808"/>
                                          </p:stCondLst>
                                        </p:cTn>
                                        <p:tgtEl>
                                          <p:spTgt spid="17"/>
                                        </p:tgtEl>
                                      </p:cBhvr>
                                      <p:to x="100000" y="95000"/>
                                    </p:animScale>
                                    <p:animScale>
                                      <p:cBhvr>
                                        <p:cTn id="80" dur="166" decel="50000">
                                          <p:stCondLst>
                                            <p:cond delay="1834"/>
                                          </p:stCondLst>
                                        </p:cTn>
                                        <p:tgtEl>
                                          <p:spTgt spid="17"/>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80">
                                          <p:stCondLst>
                                            <p:cond delay="0"/>
                                          </p:stCondLst>
                                        </p:cTn>
                                        <p:tgtEl>
                                          <p:spTgt spid="20"/>
                                        </p:tgtEl>
                                      </p:cBhvr>
                                    </p:animEffect>
                                    <p:anim calcmode="lin" valueType="num">
                                      <p:cBhvr>
                                        <p:cTn id="8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91" dur="26">
                                          <p:stCondLst>
                                            <p:cond delay="650"/>
                                          </p:stCondLst>
                                        </p:cTn>
                                        <p:tgtEl>
                                          <p:spTgt spid="20"/>
                                        </p:tgtEl>
                                      </p:cBhvr>
                                      <p:to x="100000" y="60000"/>
                                    </p:animScale>
                                    <p:animScale>
                                      <p:cBhvr>
                                        <p:cTn id="92" dur="166" decel="50000">
                                          <p:stCondLst>
                                            <p:cond delay="676"/>
                                          </p:stCondLst>
                                        </p:cTn>
                                        <p:tgtEl>
                                          <p:spTgt spid="20"/>
                                        </p:tgtEl>
                                      </p:cBhvr>
                                      <p:to x="100000" y="100000"/>
                                    </p:animScale>
                                    <p:animScale>
                                      <p:cBhvr>
                                        <p:cTn id="93" dur="26">
                                          <p:stCondLst>
                                            <p:cond delay="1312"/>
                                          </p:stCondLst>
                                        </p:cTn>
                                        <p:tgtEl>
                                          <p:spTgt spid="20"/>
                                        </p:tgtEl>
                                      </p:cBhvr>
                                      <p:to x="100000" y="80000"/>
                                    </p:animScale>
                                    <p:animScale>
                                      <p:cBhvr>
                                        <p:cTn id="94" dur="166" decel="50000">
                                          <p:stCondLst>
                                            <p:cond delay="1338"/>
                                          </p:stCondLst>
                                        </p:cTn>
                                        <p:tgtEl>
                                          <p:spTgt spid="20"/>
                                        </p:tgtEl>
                                      </p:cBhvr>
                                      <p:to x="100000" y="100000"/>
                                    </p:animScale>
                                    <p:animScale>
                                      <p:cBhvr>
                                        <p:cTn id="95" dur="26">
                                          <p:stCondLst>
                                            <p:cond delay="1642"/>
                                          </p:stCondLst>
                                        </p:cTn>
                                        <p:tgtEl>
                                          <p:spTgt spid="20"/>
                                        </p:tgtEl>
                                      </p:cBhvr>
                                      <p:to x="100000" y="90000"/>
                                    </p:animScale>
                                    <p:animScale>
                                      <p:cBhvr>
                                        <p:cTn id="96" dur="166" decel="50000">
                                          <p:stCondLst>
                                            <p:cond delay="1668"/>
                                          </p:stCondLst>
                                        </p:cTn>
                                        <p:tgtEl>
                                          <p:spTgt spid="20"/>
                                        </p:tgtEl>
                                      </p:cBhvr>
                                      <p:to x="100000" y="100000"/>
                                    </p:animScale>
                                    <p:animScale>
                                      <p:cBhvr>
                                        <p:cTn id="97" dur="26">
                                          <p:stCondLst>
                                            <p:cond delay="1808"/>
                                          </p:stCondLst>
                                        </p:cTn>
                                        <p:tgtEl>
                                          <p:spTgt spid="20"/>
                                        </p:tgtEl>
                                      </p:cBhvr>
                                      <p:to x="100000" y="95000"/>
                                    </p:animScale>
                                    <p:animScale>
                                      <p:cBhvr>
                                        <p:cTn id="98"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78</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كن إيجابياً</a:t>
            </a:r>
          </a:p>
        </p:txBody>
      </p:sp>
      <p:grpSp>
        <p:nvGrpSpPr>
          <p:cNvPr id="5" name="Group 4"/>
          <p:cNvGrpSpPr/>
          <p:nvPr/>
        </p:nvGrpSpPr>
        <p:grpSpPr>
          <a:xfrm>
            <a:off x="6380215" y="1639133"/>
            <a:ext cx="4793969" cy="4621081"/>
            <a:chOff x="6090833" y="1441342"/>
            <a:chExt cx="4946275" cy="4773479"/>
          </a:xfrm>
        </p:grpSpPr>
        <p:grpSp>
          <p:nvGrpSpPr>
            <p:cNvPr id="6" name="Group 5"/>
            <p:cNvGrpSpPr/>
            <p:nvPr/>
          </p:nvGrpSpPr>
          <p:grpSpPr>
            <a:xfrm>
              <a:off x="6090833" y="1441342"/>
              <a:ext cx="4946275" cy="4773479"/>
              <a:chOff x="6090833" y="1441342"/>
              <a:chExt cx="4946275" cy="4773479"/>
            </a:xfrm>
          </p:grpSpPr>
          <p:pic>
            <p:nvPicPr>
              <p:cNvPr id="8" name="Picture 7"/>
              <p:cNvPicPr>
                <a:picLocks noChangeAspect="1"/>
              </p:cNvPicPr>
              <p:nvPr/>
            </p:nvPicPr>
            <p:blipFill rotWithShape="1">
              <a:blip r:embed="rId5">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9" name="Rectangle 8"/>
              <p:cNvSpPr/>
              <p:nvPr/>
            </p:nvSpPr>
            <p:spPr>
              <a:xfrm>
                <a:off x="6495289" y="1552906"/>
                <a:ext cx="4246513" cy="391049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فَمن يشعر بِأَنَّهُ غبي نهديه دِرَاسَةً تقول إِنَّهُ لو تم تغذية المخ بمَعْلُومَات جديدة بمعدل 10مَعْلُومَات في الثانية ولمدة 60 سنة مُتَوَاصِلَةٍ ليل نهار بدون توقف... فإِنَّ </a:t>
                </a:r>
                <a:b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مقدار ما تم تغذيته في مخ الإِنْسَانِ من هَذِهِ المَعْلُومَات يعادل أقل من نصف المساحة المُخَصَّصَةِ لتخزين المَعْلُومَات فيه... ثُمَّ أَنْتَ تقول...  لا أستطيع أَنْ انجح وذكائي محدود! </a:t>
                </a:r>
              </a:p>
            </p:txBody>
          </p:sp>
        </p:gr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3249" y="2577209"/>
              <a:ext cx="644081" cy="930946"/>
            </a:xfrm>
            <a:prstGeom prst="rect">
              <a:avLst/>
            </a:prstGeom>
          </p:spPr>
        </p:pic>
      </p:grpSp>
      <p:grpSp>
        <p:nvGrpSpPr>
          <p:cNvPr id="10" name="Group 9"/>
          <p:cNvGrpSpPr/>
          <p:nvPr/>
        </p:nvGrpSpPr>
        <p:grpSpPr>
          <a:xfrm>
            <a:off x="1347936" y="1557887"/>
            <a:ext cx="5032424" cy="4621082"/>
            <a:chOff x="5844802" y="1441342"/>
            <a:chExt cx="5192306" cy="4773479"/>
          </a:xfrm>
        </p:grpSpPr>
        <p:grpSp>
          <p:nvGrpSpPr>
            <p:cNvPr id="11" name="Group 10"/>
            <p:cNvGrpSpPr/>
            <p:nvPr/>
          </p:nvGrpSpPr>
          <p:grpSpPr>
            <a:xfrm>
              <a:off x="6090833" y="1441342"/>
              <a:ext cx="4946275" cy="4773479"/>
              <a:chOff x="6090833" y="1441342"/>
              <a:chExt cx="4946275" cy="4773479"/>
            </a:xfrm>
          </p:grpSpPr>
          <p:pic>
            <p:nvPicPr>
              <p:cNvPr id="13" name="Picture 12"/>
              <p:cNvPicPr>
                <a:picLocks noChangeAspect="1"/>
              </p:cNvPicPr>
              <p:nvPr/>
            </p:nvPicPr>
            <p:blipFill rotWithShape="1">
              <a:blip r:embed="rId5">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14" name="Rectangle 13"/>
              <p:cNvSpPr/>
              <p:nvPr/>
            </p:nvSpPr>
            <p:spPr>
              <a:xfrm>
                <a:off x="6382566" y="1628775"/>
                <a:ext cx="4484710" cy="438738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عندما أعلن ماركوني مخترع الراديو أَنَّهُ اكتشف وسيلة تمكنه من إرسال رسائل عبر الهواء دون أسلاك ... ما هي إلا سويعات حتى جاء أصدقاؤه وحجزوه للفحص في مستشفى الأمراض العَقْلِيَّةِ... ثُمَّ واصل العمل في اكتشافه حتى اقنع البشرية...هل كَانَ بِإِمْكَانِهِ الوصول لولا إيمانه بنفسه وقناعته بصحة ما يفعل؟ لذا فالحل يكمن في إيجاد جمل ايجابية بديلة لرفع الهمة وتعزيز ثقتك بنفسك </a:t>
                </a:r>
                <a:endParaRPr kumimoji="0" lang="en-US"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endParaRPr>
              </a:p>
            </p:txBody>
          </p:sp>
        </p:gr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4802" y="2637215"/>
              <a:ext cx="878290" cy="872149"/>
            </a:xfrm>
            <a:prstGeom prst="rect">
              <a:avLst/>
            </a:prstGeom>
          </p:spPr>
        </p:pic>
      </p:grpSp>
    </p:spTree>
    <p:extLst>
      <p:ext uri="{BB962C8B-B14F-4D97-AF65-F5344CB8AC3E}">
        <p14:creationId xmlns:p14="http://schemas.microsoft.com/office/powerpoint/2010/main" val="14635573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rPr>
              <a:t>ابدأ والنهاية أمام عينيك</a:t>
            </a: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2896455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3750" y="1362941"/>
            <a:ext cx="508635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338310" y="810491"/>
            <a:ext cx="7701040" cy="5448300"/>
          </a:xfrm>
          <a:prstGeom prst="rect">
            <a:avLst/>
          </a:prstGeom>
          <a:noFill/>
        </p:spPr>
        <p:txBody>
          <a:bodyPr spcFirstLastPara="1" wrap="none" lIns="68580" tIns="34290" rIns="68580" bIns="34290" numCol="1">
            <a:prstTxWarp prst="textArchUp">
              <a:avLst>
                <a:gd name="adj" fmla="val 10500468"/>
              </a:avLst>
            </a:prstTxWarp>
            <a:spAutoFit/>
          </a:bodyPr>
          <a:lstStyle/>
          <a:p>
            <a:pPr algn="ctr"/>
            <a:r>
              <a:rPr lang="en-US" sz="6000" b="1" dirty="0">
                <a:ln w="22225">
                  <a:solidFill>
                    <a:srgbClr val="0070C0"/>
                  </a:solidFill>
                  <a:prstDash val="solid"/>
                </a:ln>
                <a:solidFill>
                  <a:srgbClr val="0070C0"/>
                </a:solidFill>
                <a:effectLst>
                  <a:glow rad="63500">
                    <a:schemeClr val="accent4">
                      <a:satMod val="175000"/>
                      <a:alpha val="40000"/>
                    </a:schemeClr>
                  </a:glow>
                </a:effectLst>
              </a:rPr>
              <a:t>Let's start with the program</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8</a:t>
            </a:fld>
            <a:endParaRPr lang="ar-EG">
              <a:solidFill>
                <a:prstClr val="black">
                  <a:tint val="75000"/>
                </a:prstClr>
              </a:solidFill>
            </a:endParaRPr>
          </a:p>
        </p:txBody>
      </p:sp>
    </p:spTree>
    <p:extLst>
      <p:ext uri="{BB962C8B-B14F-4D97-AF65-F5344CB8AC3E}">
        <p14:creationId xmlns:p14="http://schemas.microsoft.com/office/powerpoint/2010/main" val="210705467"/>
      </p:ext>
    </p:extLst>
  </p:cSld>
  <p:clrMapOvr>
    <a:overrideClrMapping bg1="lt1" tx1="dk1" bg2="lt2" tx2="dk2" accent1="accent1" accent2="accent2" accent3="accent3" accent4="accent4" accent5="accent5" accent6="accent6" hlink="hlink" folHlink="folHlink"/>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80</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ابدأ والنهاية أمام عينيك</a:t>
            </a:r>
          </a:p>
        </p:txBody>
      </p:sp>
      <p:grpSp>
        <p:nvGrpSpPr>
          <p:cNvPr id="2" name="Group 1"/>
          <p:cNvGrpSpPr/>
          <p:nvPr/>
        </p:nvGrpSpPr>
        <p:grpSpPr>
          <a:xfrm>
            <a:off x="517110" y="1234291"/>
            <a:ext cx="11450965" cy="1015663"/>
            <a:chOff x="600076" y="1105703"/>
            <a:chExt cx="11450965" cy="1015663"/>
          </a:xfrm>
        </p:grpSpPr>
        <p:pic>
          <p:nvPicPr>
            <p:cNvPr id="5" name="Picture 4"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600076" y="1105703"/>
              <a:ext cx="1102434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ليَكُنْ هَدَفُكَ وَاضِحًا منذ البداية... ونحن المُسْلِمُونَ مذ وُجِدْنَا وحتى الممات نسعى وراء هدف واحد نبذل في سبيله الغالي والنفيس وهو إرضاء الله عز وجل... ليس فقط في العبادات وإنما في عمارة الأرض وإنمائها ونشر الخير على أرجائها</a:t>
              </a:r>
            </a:p>
          </p:txBody>
        </p:sp>
      </p:grpSp>
      <p:grpSp>
        <p:nvGrpSpPr>
          <p:cNvPr id="7" name="Group 6"/>
          <p:cNvGrpSpPr/>
          <p:nvPr/>
        </p:nvGrpSpPr>
        <p:grpSpPr>
          <a:xfrm>
            <a:off x="505669" y="2249954"/>
            <a:ext cx="11450965" cy="1015663"/>
            <a:chOff x="600076" y="1105703"/>
            <a:chExt cx="11450965" cy="1015663"/>
          </a:xfrm>
        </p:grpSpPr>
        <p:pic>
          <p:nvPicPr>
            <p:cNvPr id="8" name="Picture 7"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600076" y="1105703"/>
              <a:ext cx="1102434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وهذا ما يدفع المسلم ليكون (رجلا مستقبليا) يسعى في الدنيا بما يرضي المولى ويضع لنفسه أهدافا بعيدة ومعايير تصب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النهاية في الغاية الكبرى </a:t>
              </a:r>
            </a:p>
          </p:txBody>
        </p:sp>
      </p:grpSp>
      <p:grpSp>
        <p:nvGrpSpPr>
          <p:cNvPr id="10" name="Group 9"/>
          <p:cNvGrpSpPr/>
          <p:nvPr/>
        </p:nvGrpSpPr>
        <p:grpSpPr>
          <a:xfrm>
            <a:off x="300038" y="3242649"/>
            <a:ext cx="11656596" cy="1015663"/>
            <a:chOff x="394445" y="1105703"/>
            <a:chExt cx="11656596" cy="1015663"/>
          </a:xfrm>
        </p:grpSpPr>
        <p:pic>
          <p:nvPicPr>
            <p:cNvPr id="11" name="Picture 10"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394445" y="1105703"/>
              <a:ext cx="1122997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الناجحون هم الذين يضعون أهدافا واضحة يسعون لتحقيقها وهم الذين يبنون قلاعا في الهواء قبل أَنْ يبنوها على الأرض... يعيشون أحلامهم في أذهانهم قبل أَنْ يروها على الواقع ويَكْتُبُونَهَا ويجعلونها مرجعا عند اتخاذ أي قرار هام في حياتهم</a:t>
              </a:r>
            </a:p>
          </p:txBody>
        </p:sp>
      </p:grpSp>
      <p:grpSp>
        <p:nvGrpSpPr>
          <p:cNvPr id="13" name="Group 12"/>
          <p:cNvGrpSpPr/>
          <p:nvPr/>
        </p:nvGrpSpPr>
        <p:grpSpPr>
          <a:xfrm>
            <a:off x="300038" y="4258312"/>
            <a:ext cx="11656596" cy="1477328"/>
            <a:chOff x="394445" y="1105703"/>
            <a:chExt cx="11656596" cy="1477328"/>
          </a:xfrm>
        </p:grpSpPr>
        <p:pic>
          <p:nvPicPr>
            <p:cNvPr id="14" name="Picture 13"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394445" y="1105703"/>
              <a:ext cx="11229977"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لذا سواء كنت طَالِبًا جامعيا أو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مازلت</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في المرحلة الثانوية يجب أَنْ تدرك أَنَّ الدِّرَاسَةَ وسيلة وليست هدفا بحد ذاتها وإنها عبارة عن مركب يوصلك إلى حيث تريد هي جواز سفر الثقافة في هذا العصر  مصدر المعرفة والقاعدة الصلبة لانطلاقتك المهنية فيما بعد</a:t>
              </a:r>
            </a:p>
          </p:txBody>
        </p:sp>
      </p:grpSp>
      <p:grpSp>
        <p:nvGrpSpPr>
          <p:cNvPr id="16" name="Group 15"/>
          <p:cNvGrpSpPr/>
          <p:nvPr/>
        </p:nvGrpSpPr>
        <p:grpSpPr>
          <a:xfrm>
            <a:off x="838201" y="5658321"/>
            <a:ext cx="11118433" cy="1015663"/>
            <a:chOff x="932608" y="1105703"/>
            <a:chExt cx="11118433" cy="1015663"/>
          </a:xfrm>
        </p:grpSpPr>
        <p:pic>
          <p:nvPicPr>
            <p:cNvPr id="17" name="Picture 16"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8" name="Rectangle 17"/>
            <p:cNvSpPr/>
            <p:nvPr/>
          </p:nvSpPr>
          <p:spPr>
            <a:xfrm>
              <a:off x="932608" y="1105703"/>
              <a:ext cx="1069181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فَإِنْ أردت أَنْ تصبح طبيبا نفسيا ناجحا مثلا... انظر إلى نفسك في المستقبل وعش يوما وَكَأَّنَّكَ طبيب معالج وها هم المرضى يأتون لعيادتك وينتظرون ملاقاتك وكُلُّهم أمل بقدرتك بمشيئة الله على مُسَاعَدَتِهِمْ</a:t>
              </a:r>
            </a:p>
          </p:txBody>
        </p:sp>
      </p:grpSp>
    </p:spTree>
    <p:extLst>
      <p:ext uri="{BB962C8B-B14F-4D97-AF65-F5344CB8AC3E}">
        <p14:creationId xmlns:p14="http://schemas.microsoft.com/office/powerpoint/2010/main" val="32332080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81</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ابدأ والنهاية أمام عينيك</a:t>
            </a:r>
          </a:p>
        </p:txBody>
      </p:sp>
      <p:grpSp>
        <p:nvGrpSpPr>
          <p:cNvPr id="2" name="Group 1"/>
          <p:cNvGrpSpPr/>
          <p:nvPr/>
        </p:nvGrpSpPr>
        <p:grpSpPr>
          <a:xfrm>
            <a:off x="517110" y="1234291"/>
            <a:ext cx="11450965" cy="1015663"/>
            <a:chOff x="600076" y="1105703"/>
            <a:chExt cx="11450965" cy="1015663"/>
          </a:xfrm>
        </p:grpSpPr>
        <p:pic>
          <p:nvPicPr>
            <p:cNvPr id="5" name="Picture 4"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600076" y="1105703"/>
              <a:ext cx="1102434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وزملاؤك الأطباء يحبون استشارتك ويتوقعون منك الكثير ... ثُمَّ ها أَنْتَ تصدر مقالاتك العلمية بأحدث المجلات الطبية تصف آخر ملاحظاتك وتجاربك لسلوك الأفراد... ولربما يدرس طُلابُ الجامعات في كُتُبِك التي تلهمهم وتُعَلِّمُهُمُ الأفضل</a:t>
              </a:r>
            </a:p>
          </p:txBody>
        </p:sp>
      </p:grpSp>
      <p:grpSp>
        <p:nvGrpSpPr>
          <p:cNvPr id="7" name="Group 6"/>
          <p:cNvGrpSpPr/>
          <p:nvPr/>
        </p:nvGrpSpPr>
        <p:grpSpPr>
          <a:xfrm>
            <a:off x="505669" y="2249954"/>
            <a:ext cx="11450965" cy="1015663"/>
            <a:chOff x="600076" y="1105703"/>
            <a:chExt cx="11450965" cy="1015663"/>
          </a:xfrm>
        </p:grpSpPr>
        <p:pic>
          <p:nvPicPr>
            <p:cNvPr id="8" name="Picture 7"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9" name="Rectangle 8"/>
            <p:cNvSpPr/>
            <p:nvPr/>
          </p:nvSpPr>
          <p:spPr>
            <a:xfrm>
              <a:off x="600076" y="1105703"/>
              <a:ext cx="1102434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أليس هذا الحلم كفيلا أَنْ يوقظك كُلَّ ليلة قبل الفجر لتراجع دروسك وتحصل على أعلى العلامات؟ أليس دافعا لقيامك بأبحاثك الجامعية على أتم وجه؟ </a:t>
              </a:r>
            </a:p>
          </p:txBody>
        </p:sp>
      </p:grpSp>
      <p:grpSp>
        <p:nvGrpSpPr>
          <p:cNvPr id="10" name="Group 9"/>
          <p:cNvGrpSpPr/>
          <p:nvPr/>
        </p:nvGrpSpPr>
        <p:grpSpPr>
          <a:xfrm>
            <a:off x="300038" y="3242649"/>
            <a:ext cx="11656596" cy="1015663"/>
            <a:chOff x="394445" y="1105703"/>
            <a:chExt cx="11656596" cy="1015663"/>
          </a:xfrm>
        </p:grpSpPr>
        <p:pic>
          <p:nvPicPr>
            <p:cNvPr id="11" name="Picture 10"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2" name="Rectangle 11"/>
            <p:cNvSpPr/>
            <p:nvPr/>
          </p:nvSpPr>
          <p:spPr>
            <a:xfrm>
              <a:off x="394445" y="1105703"/>
              <a:ext cx="11229977"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أليس سببا لجعل ابتسامتك ترتسم على وجهك وأَنْتَ في خضم الامْتِحَانَاتِ النِّهَائِيَّةِ؟ أَنْتَ لن تسيطر على وَقْتِكَ وحاضرك ما لم تضغط على نفسك بأهداف مستقبلية تعمل من أجلها</a:t>
              </a:r>
            </a:p>
          </p:txBody>
        </p:sp>
      </p:grpSp>
      <p:grpSp>
        <p:nvGrpSpPr>
          <p:cNvPr id="13" name="Group 12"/>
          <p:cNvGrpSpPr/>
          <p:nvPr/>
        </p:nvGrpSpPr>
        <p:grpSpPr>
          <a:xfrm>
            <a:off x="200026" y="4258312"/>
            <a:ext cx="11756608" cy="1015663"/>
            <a:chOff x="294433" y="1105703"/>
            <a:chExt cx="11756608" cy="1015663"/>
          </a:xfrm>
        </p:grpSpPr>
        <p:pic>
          <p:nvPicPr>
            <p:cNvPr id="14" name="Picture 13"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294433" y="1105703"/>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لقد سجل الباحثون إِنَّ الإِنْسَانَ بمجرد حصوله على هدف واضح تتحرك دافعيته وتزيد حماسته وتتولد لديه الكثير من الأفكار التي تخدمه كما حدث في جامعة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ييل</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في الولايات المتحدة عندما سئل مجموعة من الطُّلابِ عن أهدافهم المستقبلية المكتوبة</a:t>
              </a:r>
            </a:p>
          </p:txBody>
        </p:sp>
      </p:grpSp>
      <p:grpSp>
        <p:nvGrpSpPr>
          <p:cNvPr id="16" name="Group 15"/>
          <p:cNvGrpSpPr/>
          <p:nvPr/>
        </p:nvGrpSpPr>
        <p:grpSpPr>
          <a:xfrm>
            <a:off x="849642" y="5388276"/>
            <a:ext cx="11118433" cy="1015663"/>
            <a:chOff x="932608" y="1105703"/>
            <a:chExt cx="11118433" cy="1015663"/>
          </a:xfrm>
        </p:grpSpPr>
        <p:pic>
          <p:nvPicPr>
            <p:cNvPr id="17" name="Picture 16" descr="D:\esraa\صور التفوق الدراسي\533-5331667_transparent-climbing-ladder-png-climb-the-ladder-cartoon.png"/>
            <p:cNvPicPr/>
            <p:nvPr/>
          </p:nvPicPr>
          <p:blipFill rotWithShape="1">
            <a:blip r:embed="rId5" cstate="print">
              <a:extLst>
                <a:ext uri="{BEBA8EAE-BF5A-486C-A8C5-ECC9F3942E4B}">
                  <a14:imgProps xmlns:a14="http://schemas.microsoft.com/office/drawing/2010/main">
                    <a14:imgLayer r:embed="rId6">
                      <a14:imgEffect>
                        <a14:backgroundRemoval t="4359" b="94359" l="10000" r="90000"/>
                      </a14:imgEffect>
                    </a14:imgLayer>
                  </a14:imgProps>
                </a:ext>
                <a:ext uri="{28A0092B-C50C-407E-A947-70E740481C1C}">
                  <a14:useLocalDpi xmlns:a14="http://schemas.microsoft.com/office/drawing/2010/main" val="0"/>
                </a:ext>
              </a:extLst>
            </a:blip>
            <a:srcRect l="16329" r="14287"/>
            <a:stretch/>
          </p:blipFill>
          <p:spPr bwMode="auto">
            <a:xfrm>
              <a:off x="11581557" y="1355407"/>
              <a:ext cx="469484" cy="630556"/>
            </a:xfrm>
            <a:prstGeom prst="rect">
              <a:avLst/>
            </a:prstGeom>
            <a:noFill/>
            <a:ln>
              <a:noFill/>
            </a:ln>
            <a:extLst>
              <a:ext uri="{53640926-AAD7-44D8-BBD7-CCE9431645EC}">
                <a14:shadowObscured xmlns:a14="http://schemas.microsoft.com/office/drawing/2010/main"/>
              </a:ext>
            </a:extLst>
          </p:spPr>
        </p:pic>
        <p:sp>
          <p:nvSpPr>
            <p:cNvPr id="18" name="Rectangle 17"/>
            <p:cNvSpPr/>
            <p:nvPr/>
          </p:nvSpPr>
          <p:spPr>
            <a:xfrm>
              <a:off x="932608" y="1105703"/>
              <a:ext cx="1069181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وكَانَتْ نسبة الطُّلابِ الذين يملكون أهدافا مكتوبة واضحة 3%... ثُمَّ أعيدت التجربة بعد عشرين سنة على ذات المجموعة فتبين أَنَّ الـ3%الذين حددوا أهدافهم قد حققوا إنْجَازَاتٍ في حياتهم العَمَلِيَّة تفوق الذي حققه الـ97%</a:t>
              </a:r>
            </a:p>
          </p:txBody>
        </p:sp>
      </p:grpSp>
    </p:spTree>
    <p:extLst>
      <p:ext uri="{BB962C8B-B14F-4D97-AF65-F5344CB8AC3E}">
        <p14:creationId xmlns:p14="http://schemas.microsoft.com/office/powerpoint/2010/main" val="41852084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82</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ابدأ والنهاية أمام عينيك</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6350" y="1266774"/>
            <a:ext cx="2157413" cy="1912663"/>
          </a:xfrm>
          <a:prstGeom prst="rect">
            <a:avLst/>
          </a:prstGeom>
        </p:spPr>
      </p:pic>
      <p:grpSp>
        <p:nvGrpSpPr>
          <p:cNvPr id="12" name="Group 11"/>
          <p:cNvGrpSpPr/>
          <p:nvPr/>
        </p:nvGrpSpPr>
        <p:grpSpPr>
          <a:xfrm>
            <a:off x="7073537" y="2013813"/>
            <a:ext cx="3056300" cy="975769"/>
            <a:chOff x="6816362" y="1885225"/>
            <a:chExt cx="3056300" cy="975769"/>
          </a:xfrm>
        </p:grpSpPr>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6362" y="2270643"/>
              <a:ext cx="485650" cy="590351"/>
            </a:xfrm>
            <a:prstGeom prst="rect">
              <a:avLst/>
            </a:prstGeom>
          </p:spPr>
        </p:pic>
        <p:sp>
          <p:nvSpPr>
            <p:cNvPr id="7" name="Text Box 1236151"/>
            <p:cNvSpPr txBox="1"/>
            <p:nvPr/>
          </p:nvSpPr>
          <p:spPr>
            <a:xfrm>
              <a:off x="7104953" y="1885225"/>
              <a:ext cx="2767709" cy="55793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كَيْفَ أضع هدفا مستقبليا؟</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mn-ea"/>
                <a:cs typeface="Sakkal Majalla" panose="02000000000000000000" pitchFamily="2" charset="-78"/>
              </a:endParaRPr>
            </a:p>
          </p:txBody>
        </p:sp>
      </p:grpSp>
      <p:grpSp>
        <p:nvGrpSpPr>
          <p:cNvPr id="2" name="Group 1"/>
          <p:cNvGrpSpPr/>
          <p:nvPr/>
        </p:nvGrpSpPr>
        <p:grpSpPr>
          <a:xfrm>
            <a:off x="1771650" y="1970227"/>
            <a:ext cx="3647918" cy="980485"/>
            <a:chOff x="1514475" y="1841639"/>
            <a:chExt cx="3647918" cy="980485"/>
          </a:xfrm>
        </p:grpSpPr>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350554" flipH="1">
              <a:off x="4676743" y="2231773"/>
              <a:ext cx="485650" cy="590351"/>
            </a:xfrm>
            <a:prstGeom prst="rect">
              <a:avLst/>
            </a:prstGeom>
          </p:spPr>
        </p:pic>
        <p:sp>
          <p:nvSpPr>
            <p:cNvPr id="8" name="Text Box 1236153"/>
            <p:cNvSpPr txBox="1"/>
            <p:nvPr/>
          </p:nvSpPr>
          <p:spPr>
            <a:xfrm>
              <a:off x="1514475" y="1841639"/>
              <a:ext cx="3405093" cy="42900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ما الذي يُسَاعِدُنِي لمعرفة ماذا أريد؟</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mn-ea"/>
                <a:cs typeface="Sakkal Majalla" panose="02000000000000000000" pitchFamily="2" charset="-78"/>
              </a:endParaRPr>
            </a:p>
          </p:txBody>
        </p:sp>
      </p:grpSp>
      <p:sp>
        <p:nvSpPr>
          <p:cNvPr id="13" name="Rectangle 12"/>
          <p:cNvSpPr/>
          <p:nvPr/>
        </p:nvSpPr>
        <p:spPr>
          <a:xfrm>
            <a:off x="532384" y="3306322"/>
            <a:ext cx="11265344"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Sakkal Majalla" panose="02000000000000000000" pitchFamily="2" charset="-78"/>
              </a:rPr>
              <a:t>الجواب...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حتى تبدأ بوضع أساس للتخيل المستقبلي عليك أَنْ تمسك بورقة وقلم وتفكر في هذا السؤال العميق</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14" name="Group 13"/>
          <p:cNvGrpSpPr/>
          <p:nvPr/>
        </p:nvGrpSpPr>
        <p:grpSpPr>
          <a:xfrm>
            <a:off x="8442024" y="3437347"/>
            <a:ext cx="3436877" cy="3420653"/>
            <a:chOff x="3380044" y="418885"/>
            <a:chExt cx="6206909" cy="6198178"/>
          </a:xfrm>
        </p:grpSpPr>
        <p:pic>
          <p:nvPicPr>
            <p:cNvPr id="15" name="Picture 14"/>
            <p:cNvPicPr>
              <a:picLocks noChangeAspect="1"/>
            </p:cNvPicPr>
            <p:nvPr/>
          </p:nvPicPr>
          <p:blipFill>
            <a:blip r:embed="rId7">
              <a:clrChange>
                <a:clrFrom>
                  <a:srgbClr val="FFFFFF"/>
                </a:clrFrom>
                <a:clrTo>
                  <a:srgbClr val="FFFFFF">
                    <a:alpha val="0"/>
                  </a:srgbClr>
                </a:clrTo>
              </a:clrChange>
            </a:blip>
            <a:stretch>
              <a:fillRect/>
            </a:stretch>
          </p:blipFill>
          <p:spPr>
            <a:xfrm>
              <a:off x="3380044" y="418885"/>
              <a:ext cx="6206909" cy="6198178"/>
            </a:xfrm>
            <a:prstGeom prst="rect">
              <a:avLst/>
            </a:prstGeom>
          </p:spPr>
        </p:pic>
        <p:sp>
          <p:nvSpPr>
            <p:cNvPr id="16" name="Rectangle 15"/>
            <p:cNvSpPr/>
            <p:nvPr/>
          </p:nvSpPr>
          <p:spPr>
            <a:xfrm>
              <a:off x="4951898" y="1751223"/>
              <a:ext cx="3063197" cy="3095163"/>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800"/>
                </a:spcAft>
                <a:buClr>
                  <a:srgbClr val="C00000"/>
                </a:buClr>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ماذا أريد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أَنْ أفعل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في حياتي؟</a:t>
              </a:r>
              <a:endParaRPr kumimoji="0" lang="en-ZA"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17" name="Group 16"/>
          <p:cNvGrpSpPr/>
          <p:nvPr/>
        </p:nvGrpSpPr>
        <p:grpSpPr>
          <a:xfrm>
            <a:off x="5440329" y="3437347"/>
            <a:ext cx="3436877" cy="3420653"/>
            <a:chOff x="3380044" y="418885"/>
            <a:chExt cx="6206909" cy="6198178"/>
          </a:xfrm>
        </p:grpSpPr>
        <p:pic>
          <p:nvPicPr>
            <p:cNvPr id="18" name="Picture 17"/>
            <p:cNvPicPr>
              <a:picLocks noChangeAspect="1"/>
            </p:cNvPicPr>
            <p:nvPr/>
          </p:nvPicPr>
          <p:blipFill>
            <a:blip r:embed="rId7">
              <a:clrChange>
                <a:clrFrom>
                  <a:srgbClr val="FFFFFF"/>
                </a:clrFrom>
                <a:clrTo>
                  <a:srgbClr val="FFFFFF">
                    <a:alpha val="0"/>
                  </a:srgbClr>
                </a:clrTo>
              </a:clrChange>
            </a:blip>
            <a:stretch>
              <a:fillRect/>
            </a:stretch>
          </p:blipFill>
          <p:spPr>
            <a:xfrm>
              <a:off x="3380044" y="418885"/>
              <a:ext cx="6206909" cy="6198178"/>
            </a:xfrm>
            <a:prstGeom prst="rect">
              <a:avLst/>
            </a:prstGeom>
          </p:spPr>
        </p:pic>
        <p:sp>
          <p:nvSpPr>
            <p:cNvPr id="19" name="Rectangle 18"/>
            <p:cNvSpPr/>
            <p:nvPr/>
          </p:nvSpPr>
          <p:spPr>
            <a:xfrm>
              <a:off x="5235597" y="2342820"/>
              <a:ext cx="2495801" cy="2119211"/>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800"/>
                </a:spcAft>
                <a:buClr>
                  <a:srgbClr val="C00000"/>
                </a:buClr>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ماذا أريد أَنْ أكون؟ </a:t>
              </a:r>
              <a:endParaRPr kumimoji="0" lang="en-ZA"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0" name="Rectangle 19"/>
          <p:cNvSpPr/>
          <p:nvPr/>
        </p:nvSpPr>
        <p:spPr>
          <a:xfrm>
            <a:off x="532384" y="4326707"/>
            <a:ext cx="5115731" cy="1366528"/>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Sakkal Majalla" panose="02000000000000000000" pitchFamily="2" charset="-78"/>
              </a:rPr>
              <a:t>أطلق العنان لخيالك واكُتُبِ أهدافك وتذكر بأنها يجب أَنْ تكون واضحة واقعية يمكن قياسها بنتائج محدده وتحدد وَقْتًا لإنجازها</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485495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rPr>
              <a:t>قدم الأهم على المهم</a:t>
            </a:r>
          </a:p>
        </p:txBody>
      </p:sp>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9125388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84</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grpSp>
        <p:nvGrpSpPr>
          <p:cNvPr id="10" name="Group 9"/>
          <p:cNvGrpSpPr/>
          <p:nvPr/>
        </p:nvGrpSpPr>
        <p:grpSpPr>
          <a:xfrm>
            <a:off x="6607062" y="1291684"/>
            <a:ext cx="5349572" cy="829305"/>
            <a:chOff x="6349887" y="1177384"/>
            <a:chExt cx="5349572" cy="829305"/>
          </a:xfrm>
        </p:grpSpPr>
        <p:pic>
          <p:nvPicPr>
            <p:cNvPr id="5" name="Picture 4" descr="C:\Users\acc\Pictures\خطوات-تنفيذ-استراتيجية-التعلم-الذاتي.jpg"/>
            <p:cNvPicPr/>
            <p:nvPr/>
          </p:nvPicPr>
          <p:blipFill rotWithShape="1">
            <a:blip r:embed="rId5" cstate="print">
              <a:clrChange>
                <a:clrFrom>
                  <a:srgbClr val="BFE4DD"/>
                </a:clrFrom>
                <a:clrTo>
                  <a:srgbClr val="BFE4DD">
                    <a:alpha val="0"/>
                  </a:srgbClr>
                </a:clrTo>
              </a:clrChange>
              <a:extLst>
                <a:ext uri="{28A0092B-C50C-407E-A947-70E740481C1C}">
                  <a14:useLocalDpi xmlns:a14="http://schemas.microsoft.com/office/drawing/2010/main" val="0"/>
                </a:ext>
              </a:extLst>
            </a:blip>
            <a:srcRect l="11606" t="105" r="17663"/>
            <a:stretch/>
          </p:blipFill>
          <p:spPr bwMode="auto">
            <a:xfrm>
              <a:off x="10907494" y="1278026"/>
              <a:ext cx="791965" cy="728663"/>
            </a:xfrm>
            <a:prstGeom prst="rect">
              <a:avLst/>
            </a:prstGeom>
            <a:noFill/>
            <a:ln>
              <a:noFill/>
            </a:ln>
          </p:spPr>
        </p:pic>
        <p:grpSp>
          <p:nvGrpSpPr>
            <p:cNvPr id="6" name="Group 5"/>
            <p:cNvGrpSpPr/>
            <p:nvPr/>
          </p:nvGrpSpPr>
          <p:grpSpPr>
            <a:xfrm>
              <a:off x="6349887" y="1177384"/>
              <a:ext cx="4680064" cy="829305"/>
              <a:chOff x="2900104" y="-2513864"/>
              <a:chExt cx="9749420" cy="1138986"/>
            </a:xfrm>
          </p:grpSpPr>
          <p:sp>
            <p:nvSpPr>
              <p:cNvPr id="8" name="Text Box 1899"/>
              <p:cNvSpPr txBox="1"/>
              <p:nvPr/>
            </p:nvSpPr>
            <p:spPr>
              <a:xfrm>
                <a:off x="11525181" y="-2513864"/>
                <a:ext cx="1124343" cy="51331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أولاً</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Text Box 1900"/>
              <p:cNvSpPr txBox="1"/>
              <p:nvPr/>
            </p:nvSpPr>
            <p:spPr>
              <a:xfrm>
                <a:off x="2900104" y="-1966852"/>
                <a:ext cx="9749420" cy="591974"/>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ضع لنفسك خطة أسبوعية وجدول أعمال يومي</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3" name="Group 12"/>
          <p:cNvGrpSpPr/>
          <p:nvPr/>
        </p:nvGrpSpPr>
        <p:grpSpPr>
          <a:xfrm>
            <a:off x="897184" y="2148677"/>
            <a:ext cx="10389942" cy="572114"/>
            <a:chOff x="774727" y="2292166"/>
            <a:chExt cx="10389942" cy="572114"/>
          </a:xfrm>
        </p:grpSpPr>
        <p:pic>
          <p:nvPicPr>
            <p:cNvPr id="11" name="Picture 10"/>
            <p:cNvPicPr>
              <a:picLocks noChangeAspect="1"/>
            </p:cNvPicPr>
            <p:nvPr/>
          </p:nvPicPr>
          <p:blipFill>
            <a:blip r:embed="rId6"/>
            <a:stretch>
              <a:fillRect/>
            </a:stretch>
          </p:blipFill>
          <p:spPr>
            <a:xfrm>
              <a:off x="10734443" y="2434054"/>
              <a:ext cx="430226" cy="430226"/>
            </a:xfrm>
            <a:prstGeom prst="rect">
              <a:avLst/>
            </a:prstGeom>
          </p:spPr>
        </p:pic>
        <p:sp>
          <p:nvSpPr>
            <p:cNvPr id="12" name="Rectangle 11"/>
            <p:cNvSpPr/>
            <p:nvPr/>
          </p:nvSpPr>
          <p:spPr>
            <a:xfrm>
              <a:off x="774727" y="2292166"/>
              <a:ext cx="9972675" cy="572114"/>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نَظِّمْ وَقْتَك ... حَدِّدْ أَوْلَوِيَّاتِك ... ضعْ لنفسك أهدافاً أسبوعية وحاول تنفيذها من خلال جدول أعمال يومي</a:t>
              </a:r>
            </a:p>
          </p:txBody>
        </p:sp>
      </p:grpSp>
      <p:grpSp>
        <p:nvGrpSpPr>
          <p:cNvPr id="14" name="Group 13"/>
          <p:cNvGrpSpPr/>
          <p:nvPr/>
        </p:nvGrpSpPr>
        <p:grpSpPr>
          <a:xfrm>
            <a:off x="300038" y="2854557"/>
            <a:ext cx="10987088" cy="1015663"/>
            <a:chOff x="177581" y="2292166"/>
            <a:chExt cx="10987088" cy="1015663"/>
          </a:xfrm>
        </p:grpSpPr>
        <p:pic>
          <p:nvPicPr>
            <p:cNvPr id="15" name="Picture 14"/>
            <p:cNvPicPr>
              <a:picLocks noChangeAspect="1"/>
            </p:cNvPicPr>
            <p:nvPr/>
          </p:nvPicPr>
          <p:blipFill>
            <a:blip r:embed="rId6"/>
            <a:stretch>
              <a:fillRect/>
            </a:stretch>
          </p:blipFill>
          <p:spPr>
            <a:xfrm>
              <a:off x="10734443" y="2434054"/>
              <a:ext cx="430226" cy="430226"/>
            </a:xfrm>
            <a:prstGeom prst="rect">
              <a:avLst/>
            </a:prstGeom>
          </p:spPr>
        </p:pic>
        <p:sp>
          <p:nvSpPr>
            <p:cNvPr id="16" name="Rectangle 15"/>
            <p:cNvSpPr/>
            <p:nvPr/>
          </p:nvSpPr>
          <p:spPr>
            <a:xfrm>
              <a:off x="177581" y="2292166"/>
              <a:ext cx="1056982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 تدع الأمور غير الهامة تأخذ من وَقْتِكَ الكثير وسنضعُ بين يديك النسب الطبيعية لتوزيع الوَقْتِ ما بين الدِّرَاسَةِ والأمور الحياتية الأخرى في الأيام العادية وأيام الاختبارات الدورية وأيام الاختبارات النِّهَائِيَّةِ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وهي كالتالي:</a:t>
              </a:r>
            </a:p>
          </p:txBody>
        </p:sp>
      </p:grpSp>
      <p:graphicFrame>
        <p:nvGraphicFramePr>
          <p:cNvPr id="17" name="Table 16"/>
          <p:cNvGraphicFramePr>
            <a:graphicFrameLocks noGrp="1"/>
          </p:cNvGraphicFramePr>
          <p:nvPr/>
        </p:nvGraphicFramePr>
        <p:xfrm>
          <a:off x="771526" y="4061886"/>
          <a:ext cx="10515600" cy="2523744"/>
        </p:xfrm>
        <a:graphic>
          <a:graphicData uri="http://schemas.openxmlformats.org/drawingml/2006/table">
            <a:tbl>
              <a:tblPr rtl="1" firstRow="1" firstCol="1" bandRow="1"/>
              <a:tblGrid>
                <a:gridCol w="4130528">
                  <a:extLst>
                    <a:ext uri="{9D8B030D-6E8A-4147-A177-3AD203B41FA5}">
                      <a16:colId xmlns:a16="http://schemas.microsoft.com/office/drawing/2014/main" val="3457065565"/>
                    </a:ext>
                  </a:extLst>
                </a:gridCol>
                <a:gridCol w="1743486">
                  <a:extLst>
                    <a:ext uri="{9D8B030D-6E8A-4147-A177-3AD203B41FA5}">
                      <a16:colId xmlns:a16="http://schemas.microsoft.com/office/drawing/2014/main" val="842160917"/>
                    </a:ext>
                  </a:extLst>
                </a:gridCol>
                <a:gridCol w="2349185">
                  <a:extLst>
                    <a:ext uri="{9D8B030D-6E8A-4147-A177-3AD203B41FA5}">
                      <a16:colId xmlns:a16="http://schemas.microsoft.com/office/drawing/2014/main" val="1376936850"/>
                    </a:ext>
                  </a:extLst>
                </a:gridCol>
                <a:gridCol w="2292401">
                  <a:extLst>
                    <a:ext uri="{9D8B030D-6E8A-4147-A177-3AD203B41FA5}">
                      <a16:colId xmlns:a16="http://schemas.microsoft.com/office/drawing/2014/main" val="2303014611"/>
                    </a:ext>
                  </a:extLst>
                </a:gridCol>
              </a:tblGrid>
              <a:tr h="0">
                <a:tc>
                  <a:txBody>
                    <a:bodyPr/>
                    <a:lstStyle/>
                    <a:p>
                      <a:pPr algn="ctr" rtl="1">
                        <a:lnSpc>
                          <a:spcPct val="115000"/>
                        </a:lnSpc>
                        <a:spcAft>
                          <a:spcPts val="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النسبة للمجال</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الأيام العادية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الإختبارات الدورية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الإختبارات النهائية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1695153498"/>
                  </a:ext>
                </a:extLst>
              </a:tr>
              <a:tr h="0">
                <a:tc>
                  <a:txBody>
                    <a:bodyPr/>
                    <a:lstStyle/>
                    <a:p>
                      <a:pPr algn="ctr" rtl="1">
                        <a:lnSpc>
                          <a:spcPct val="115000"/>
                        </a:lnSpc>
                        <a:spcAft>
                          <a:spcPts val="0"/>
                        </a:spcAft>
                      </a:pPr>
                      <a:r>
                        <a:rPr lang="ar-EG" sz="2400" b="1">
                          <a:effectLst/>
                          <a:latin typeface="Sakkal Majalla" panose="02000000000000000000" pitchFamily="2" charset="-78"/>
                          <a:ea typeface="Calibri" panose="020F0502020204030204" pitchFamily="34" charset="0"/>
                          <a:cs typeface="Sakkal Majalla" panose="02000000000000000000" pitchFamily="2" charset="-78"/>
                        </a:rPr>
                        <a:t>نسبة الوقت الدراسي</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a:t>
                      </a:r>
                      <a:r>
                        <a:rPr lang="ar-EG" sz="2400">
                          <a:effectLst/>
                          <a:latin typeface="Sakkal Majalla" panose="02000000000000000000" pitchFamily="2" charset="-78"/>
                          <a:ea typeface="Calibri" panose="020F0502020204030204" pitchFamily="34" charset="0"/>
                          <a:cs typeface="Sakkal Majalla" panose="02000000000000000000" pitchFamily="2" charset="-78"/>
                        </a:rPr>
                        <a:t> </a:t>
                      </a: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40٪</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50٪</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3651888427"/>
                  </a:ext>
                </a:extLst>
              </a:tr>
              <a:tr h="0">
                <a:tc>
                  <a:txBody>
                    <a:bodyPr/>
                    <a:lstStyle/>
                    <a:p>
                      <a:pPr algn="ctr" rtl="1">
                        <a:lnSpc>
                          <a:spcPct val="115000"/>
                        </a:lnSpc>
                        <a:spcAft>
                          <a:spcPts val="0"/>
                        </a:spcAft>
                      </a:pPr>
                      <a:r>
                        <a:rPr lang="ar-EG" sz="2400" b="1">
                          <a:effectLst/>
                          <a:latin typeface="Sakkal Majalla" panose="02000000000000000000" pitchFamily="2" charset="-78"/>
                          <a:ea typeface="Calibri" panose="020F0502020204030204" pitchFamily="34" charset="0"/>
                          <a:cs typeface="Sakkal Majalla" panose="02000000000000000000" pitchFamily="2" charset="-78"/>
                        </a:rPr>
                        <a:t>نسبة الأعمال الشخصية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20٪</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15٪</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3068773309"/>
                  </a:ext>
                </a:extLst>
              </a:tr>
              <a:tr h="0">
                <a:tc>
                  <a:txBody>
                    <a:bodyPr/>
                    <a:lstStyle/>
                    <a:p>
                      <a:pPr algn="ctr" rtl="1">
                        <a:lnSpc>
                          <a:spcPct val="115000"/>
                        </a:lnSpc>
                        <a:spcAft>
                          <a:spcPts val="0"/>
                        </a:spcAft>
                      </a:pPr>
                      <a:r>
                        <a:rPr lang="ar-EG" sz="2400" b="1" dirty="0">
                          <a:effectLst/>
                          <a:latin typeface="Sakkal Majalla" panose="02000000000000000000" pitchFamily="2" charset="-78"/>
                          <a:ea typeface="Calibri" panose="020F0502020204030204" pitchFamily="34" charset="0"/>
                          <a:cs typeface="Sakkal Majalla" panose="02000000000000000000" pitchFamily="2" charset="-78"/>
                        </a:rPr>
                        <a:t>نسية النوم (6 ساعات يوميا)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1382560587"/>
                  </a:ext>
                </a:extLst>
              </a:tr>
              <a:tr h="346710">
                <a:tc>
                  <a:txBody>
                    <a:bodyPr/>
                    <a:lstStyle/>
                    <a:p>
                      <a:pPr algn="ctr" rtl="1">
                        <a:lnSpc>
                          <a:spcPct val="115000"/>
                        </a:lnSpc>
                        <a:spcAft>
                          <a:spcPts val="0"/>
                        </a:spcAft>
                      </a:pPr>
                      <a:r>
                        <a:rPr lang="ar-EG" sz="2400" b="1">
                          <a:effectLst/>
                          <a:latin typeface="Sakkal Majalla" panose="02000000000000000000" pitchFamily="2" charset="-78"/>
                          <a:ea typeface="Calibri" panose="020F0502020204030204" pitchFamily="34" charset="0"/>
                          <a:cs typeface="Sakkal Majalla" panose="02000000000000000000" pitchFamily="2" charset="-78"/>
                        </a:rPr>
                        <a:t>نسبة الأعمال الأسرية والإجتماعية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25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15٪</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4269767613"/>
                  </a:ext>
                </a:extLst>
              </a:tr>
              <a:tr h="0">
                <a:tc>
                  <a:txBody>
                    <a:bodyPr/>
                    <a:lstStyle/>
                    <a:p>
                      <a:pPr algn="ctr" rtl="1">
                        <a:lnSpc>
                          <a:spcPct val="115000"/>
                        </a:lnSpc>
                        <a:spcAft>
                          <a:spcPts val="0"/>
                        </a:spcAft>
                      </a:pPr>
                      <a:r>
                        <a:rPr lang="ar-EG" sz="2400" b="1">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المجموع الكلي</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100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100 ٪</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100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extLst>
                  <a:ext uri="{0D108BD9-81ED-4DB2-BD59-A6C34878D82A}">
                    <a16:rowId xmlns:a16="http://schemas.microsoft.com/office/drawing/2014/main" val="1809054235"/>
                  </a:ext>
                </a:extLst>
              </a:tr>
            </a:tbl>
          </a:graphicData>
        </a:graphic>
      </p:graphicFrame>
    </p:spTree>
    <p:extLst>
      <p:ext uri="{BB962C8B-B14F-4D97-AF65-F5344CB8AC3E}">
        <p14:creationId xmlns:p14="http://schemas.microsoft.com/office/powerpoint/2010/main" val="25972751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85</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grpSp>
        <p:nvGrpSpPr>
          <p:cNvPr id="5" name="Group 4"/>
          <p:cNvGrpSpPr/>
          <p:nvPr/>
        </p:nvGrpSpPr>
        <p:grpSpPr>
          <a:xfrm>
            <a:off x="766764" y="161582"/>
            <a:ext cx="5349572" cy="829305"/>
            <a:chOff x="6349887" y="1177384"/>
            <a:chExt cx="5349572" cy="829305"/>
          </a:xfrm>
        </p:grpSpPr>
        <p:pic>
          <p:nvPicPr>
            <p:cNvPr id="6" name="Picture 5" descr="C:\Users\acc\Pictures\خطوات-تنفيذ-استراتيجية-التعلم-الذاتي.jpg"/>
            <p:cNvPicPr/>
            <p:nvPr/>
          </p:nvPicPr>
          <p:blipFill rotWithShape="1">
            <a:blip r:embed="rId5" cstate="print">
              <a:clrChange>
                <a:clrFrom>
                  <a:srgbClr val="BFE4DD"/>
                </a:clrFrom>
                <a:clrTo>
                  <a:srgbClr val="BFE4DD">
                    <a:alpha val="0"/>
                  </a:srgbClr>
                </a:clrTo>
              </a:clrChange>
              <a:extLst>
                <a:ext uri="{28A0092B-C50C-407E-A947-70E740481C1C}">
                  <a14:useLocalDpi xmlns:a14="http://schemas.microsoft.com/office/drawing/2010/main" val="0"/>
                </a:ext>
              </a:extLst>
            </a:blip>
            <a:srcRect l="11606" t="105" r="17663"/>
            <a:stretch/>
          </p:blipFill>
          <p:spPr bwMode="auto">
            <a:xfrm>
              <a:off x="10907494" y="1278026"/>
              <a:ext cx="791965" cy="728663"/>
            </a:xfrm>
            <a:prstGeom prst="rect">
              <a:avLst/>
            </a:prstGeom>
            <a:noFill/>
            <a:ln>
              <a:noFill/>
            </a:ln>
          </p:spPr>
        </p:pic>
        <p:grpSp>
          <p:nvGrpSpPr>
            <p:cNvPr id="7" name="Group 6"/>
            <p:cNvGrpSpPr/>
            <p:nvPr/>
          </p:nvGrpSpPr>
          <p:grpSpPr>
            <a:xfrm>
              <a:off x="6349887" y="1177384"/>
              <a:ext cx="4680064" cy="829305"/>
              <a:chOff x="2900104" y="-2513864"/>
              <a:chExt cx="9749420" cy="1138986"/>
            </a:xfrm>
          </p:grpSpPr>
          <p:sp>
            <p:nvSpPr>
              <p:cNvPr id="8" name="Text Box 1899"/>
              <p:cNvSpPr txBox="1"/>
              <p:nvPr/>
            </p:nvSpPr>
            <p:spPr>
              <a:xfrm>
                <a:off x="11101823" y="-2513864"/>
                <a:ext cx="1547701" cy="54701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ثانياً</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Text Box 1900"/>
              <p:cNvSpPr txBox="1"/>
              <p:nvPr/>
            </p:nvSpPr>
            <p:spPr>
              <a:xfrm>
                <a:off x="2900104" y="-1966852"/>
                <a:ext cx="9749420" cy="591974"/>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اختار قراراتك ومواقفك حسب أَوْلَوِيَّاتِك</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10" name="Group 9"/>
          <p:cNvGrpSpPr/>
          <p:nvPr/>
        </p:nvGrpSpPr>
        <p:grpSpPr>
          <a:xfrm>
            <a:off x="1157288" y="1388204"/>
            <a:ext cx="10799346" cy="572114"/>
            <a:chOff x="365323" y="2292166"/>
            <a:chExt cx="10799346" cy="572114"/>
          </a:xfrm>
        </p:grpSpPr>
        <p:pic>
          <p:nvPicPr>
            <p:cNvPr id="11" name="Picture 10"/>
            <p:cNvPicPr>
              <a:picLocks noChangeAspect="1"/>
            </p:cNvPicPr>
            <p:nvPr/>
          </p:nvPicPr>
          <p:blipFill>
            <a:blip r:embed="rId6"/>
            <a:stretch>
              <a:fillRect/>
            </a:stretch>
          </p:blipFill>
          <p:spPr>
            <a:xfrm>
              <a:off x="10734443" y="2434054"/>
              <a:ext cx="430226" cy="430226"/>
            </a:xfrm>
            <a:prstGeom prst="rect">
              <a:avLst/>
            </a:prstGeom>
          </p:spPr>
        </p:pic>
        <p:sp>
          <p:nvSpPr>
            <p:cNvPr id="12" name="Rectangle 11"/>
            <p:cNvSpPr/>
            <p:nvPr/>
          </p:nvSpPr>
          <p:spPr>
            <a:xfrm>
              <a:off x="365323" y="2292166"/>
              <a:ext cx="1038207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استعن بمصفوفة الأَوْلَوِيَّاتِ لكي تُسَاعِدُكَ على اختيار الأهم من الأمور دائما في حياتك وفكر جيدا... أين مربعك؟ </a:t>
              </a:r>
            </a:p>
          </p:txBody>
        </p:sp>
      </p:grpSp>
      <p:grpSp>
        <p:nvGrpSpPr>
          <p:cNvPr id="16" name="Group 15">
            <a:extLst>
              <a:ext uri="{FF2B5EF4-FFF2-40B4-BE49-F238E27FC236}">
                <a16:creationId xmlns:a16="http://schemas.microsoft.com/office/drawing/2014/main" id="{51959929-D1BF-4872-8FCC-4DD239B6CA1B}"/>
              </a:ext>
            </a:extLst>
          </p:cNvPr>
          <p:cNvGrpSpPr/>
          <p:nvPr/>
        </p:nvGrpSpPr>
        <p:grpSpPr>
          <a:xfrm>
            <a:off x="9002837" y="2207682"/>
            <a:ext cx="2738684" cy="660400"/>
            <a:chOff x="-4526190" y="11564"/>
            <a:chExt cx="12521109" cy="1463595"/>
          </a:xfrm>
        </p:grpSpPr>
        <p:pic>
          <p:nvPicPr>
            <p:cNvPr id="17" name="Picture 16">
              <a:extLst>
                <a:ext uri="{FF2B5EF4-FFF2-40B4-BE49-F238E27FC236}">
                  <a16:creationId xmlns:a16="http://schemas.microsoft.com/office/drawing/2014/main" id="{37CBB733-A418-47A8-8B42-614CB98427E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866025">
              <a:off x="5639838" y="11564"/>
              <a:ext cx="2355081" cy="1463595"/>
            </a:xfrm>
            <a:prstGeom prst="rect">
              <a:avLst/>
            </a:prstGeom>
          </p:spPr>
        </p:pic>
        <p:sp>
          <p:nvSpPr>
            <p:cNvPr id="18" name="Rectangle 17">
              <a:extLst>
                <a:ext uri="{FF2B5EF4-FFF2-40B4-BE49-F238E27FC236}">
                  <a16:creationId xmlns:a16="http://schemas.microsoft.com/office/drawing/2014/main" id="{968F0001-DDFE-40AE-823D-ACFA4A13D0F5}"/>
                </a:ext>
              </a:extLst>
            </p:cNvPr>
            <p:cNvSpPr/>
            <p:nvPr/>
          </p:nvSpPr>
          <p:spPr>
            <a:xfrm>
              <a:off x="-4526190" y="57506"/>
              <a:ext cx="11596872" cy="8621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مصفوفة الأَوْلَوِيَّاتِ</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018B03C2-F68E-43DB-8C80-BCD1D09A13C3}"/>
              </a:ext>
            </a:extLst>
          </p:cNvPr>
          <p:cNvGrpSpPr/>
          <p:nvPr/>
        </p:nvGrpSpPr>
        <p:grpSpPr>
          <a:xfrm flipH="1">
            <a:off x="5981596" y="3043238"/>
            <a:ext cx="3308616" cy="3094518"/>
            <a:chOff x="2073194" y="3094670"/>
            <a:chExt cx="4329947" cy="3540209"/>
          </a:xfrm>
        </p:grpSpPr>
        <p:pic>
          <p:nvPicPr>
            <p:cNvPr id="20" name="Picture 19">
              <a:extLst>
                <a:ext uri="{FF2B5EF4-FFF2-40B4-BE49-F238E27FC236}">
                  <a16:creationId xmlns:a16="http://schemas.microsoft.com/office/drawing/2014/main" id="{FF8447C6-FC9F-4933-AE51-A435C4E5A1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21" name="Rectangle 20">
              <a:extLst>
                <a:ext uri="{FF2B5EF4-FFF2-40B4-BE49-F238E27FC236}">
                  <a16:creationId xmlns:a16="http://schemas.microsoft.com/office/drawing/2014/main" id="{581FE0E3-32A2-45AE-9743-8A6890A8BDC1}"/>
                </a:ext>
              </a:extLst>
            </p:cNvPr>
            <p:cNvSpPr/>
            <p:nvPr/>
          </p:nvSpPr>
          <p:spPr>
            <a:xfrm>
              <a:off x="2449280" y="3406370"/>
              <a:ext cx="3777530" cy="2746414"/>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Sakkal Majalla" panose="02000000000000000000" pitchFamily="2" charset="-78"/>
                </a:rPr>
                <a:t>هي عبارة عن طَرِيقَة تستطيع من خلالها قياس أعمالك اليومية هل هي غالبا في مربع الهام والعاجل؟ أم الهام وغير العاجل؟ </a:t>
              </a:r>
            </a:p>
          </p:txBody>
        </p:sp>
      </p:grpSp>
      <p:grpSp>
        <p:nvGrpSpPr>
          <p:cNvPr id="22" name="Group 21">
            <a:extLst>
              <a:ext uri="{FF2B5EF4-FFF2-40B4-BE49-F238E27FC236}">
                <a16:creationId xmlns:a16="http://schemas.microsoft.com/office/drawing/2014/main" id="{018B03C2-F68E-43DB-8C80-BCD1D09A13C3}"/>
              </a:ext>
            </a:extLst>
          </p:cNvPr>
          <p:cNvGrpSpPr/>
          <p:nvPr/>
        </p:nvGrpSpPr>
        <p:grpSpPr>
          <a:xfrm>
            <a:off x="2565315" y="3043238"/>
            <a:ext cx="3310384" cy="3094517"/>
            <a:chOff x="2073194" y="3094670"/>
            <a:chExt cx="4332261" cy="3540209"/>
          </a:xfrm>
        </p:grpSpPr>
        <p:pic>
          <p:nvPicPr>
            <p:cNvPr id="23" name="Picture 22">
              <a:extLst>
                <a:ext uri="{FF2B5EF4-FFF2-40B4-BE49-F238E27FC236}">
                  <a16:creationId xmlns:a16="http://schemas.microsoft.com/office/drawing/2014/main" id="{FF8447C6-FC9F-4933-AE51-A435C4E5A1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24" name="Rectangle 23">
              <a:extLst>
                <a:ext uri="{FF2B5EF4-FFF2-40B4-BE49-F238E27FC236}">
                  <a16:creationId xmlns:a16="http://schemas.microsoft.com/office/drawing/2014/main" id="{581FE0E3-32A2-45AE-9743-8A6890A8BDC1}"/>
                </a:ext>
              </a:extLst>
            </p:cNvPr>
            <p:cNvSpPr/>
            <p:nvPr/>
          </p:nvSpPr>
          <p:spPr>
            <a:xfrm>
              <a:off x="2363389" y="3142290"/>
              <a:ext cx="4042066" cy="327457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Sakkal Majalla" panose="02000000000000000000" pitchFamily="2" charset="-78"/>
                </a:rPr>
                <a:t>بمَعْنَى آخر هل أَنْتَ من الطُّلابِ الذين يذاكرون في أسبوع الامْتِحَانَاتِ فقط أمْ أَنَّكَ من الطُّلابِ الذين يخططون بشكل أسبوعي بحيث أَنَّ الأمور الهامة تعالج قبل أَنْ تصبح عاجلة؟ </a:t>
              </a:r>
            </a:p>
          </p:txBody>
        </p:sp>
      </p:grpSp>
    </p:spTree>
    <p:extLst>
      <p:ext uri="{BB962C8B-B14F-4D97-AF65-F5344CB8AC3E}">
        <p14:creationId xmlns:p14="http://schemas.microsoft.com/office/powerpoint/2010/main" val="7368643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fltVal val="0"/>
                                          </p:val>
                                        </p:tav>
                                        <p:tav tm="100000">
                                          <p:val>
                                            <p:strVal val="#ppt_w"/>
                                          </p:val>
                                        </p:tav>
                                      </p:tavLst>
                                    </p:anim>
                                    <p:anim calcmode="lin" valueType="num">
                                      <p:cBhvr>
                                        <p:cTn id="19" dur="1000" fill="hold"/>
                                        <p:tgtEl>
                                          <p:spTgt spid="16"/>
                                        </p:tgtEl>
                                        <p:attrNameLst>
                                          <p:attrName>ppt_h</p:attrName>
                                        </p:attrNameLst>
                                      </p:cBhvr>
                                      <p:tavLst>
                                        <p:tav tm="0">
                                          <p:val>
                                            <p:fltVal val="0"/>
                                          </p:val>
                                        </p:tav>
                                        <p:tav tm="100000">
                                          <p:val>
                                            <p:strVal val="#ppt_h"/>
                                          </p:val>
                                        </p:tav>
                                      </p:tavLst>
                                    </p:anim>
                                    <p:anim calcmode="lin" valueType="num">
                                      <p:cBhvr>
                                        <p:cTn id="20" dur="1000" fill="hold"/>
                                        <p:tgtEl>
                                          <p:spTgt spid="16"/>
                                        </p:tgtEl>
                                        <p:attrNameLst>
                                          <p:attrName>style.rotation</p:attrName>
                                        </p:attrNameLst>
                                      </p:cBhvr>
                                      <p:tavLst>
                                        <p:tav tm="0">
                                          <p:val>
                                            <p:fltVal val="90"/>
                                          </p:val>
                                        </p:tav>
                                        <p:tav tm="100000">
                                          <p:val>
                                            <p:fltVal val="0"/>
                                          </p:val>
                                        </p:tav>
                                      </p:tavLst>
                                    </p:anim>
                                    <p:animEffect transition="in" filter="fade">
                                      <p:cBhvr>
                                        <p:cTn id="21" dur="10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86</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sp>
        <p:nvSpPr>
          <p:cNvPr id="2" name="Rectangle 1"/>
          <p:cNvSpPr/>
          <p:nvPr/>
        </p:nvSpPr>
        <p:spPr>
          <a:xfrm>
            <a:off x="2503107" y="269304"/>
            <a:ext cx="2914580"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70C0"/>
                </a:solidFill>
                <a:effectLst/>
                <a:uLnTx/>
                <a:uFillTx/>
                <a:latin typeface="Calibri"/>
                <a:ea typeface="Calibri" panose="020F0502020204030204" pitchFamily="34" charset="0"/>
                <a:cs typeface="Sakkal Majalla" panose="02000000000000000000" pitchFamily="2" charset="-78"/>
              </a:rPr>
              <a:t>وفيما يلي تفصيل المربعات</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aphicFrame>
        <p:nvGraphicFramePr>
          <p:cNvPr id="5" name="Table 4"/>
          <p:cNvGraphicFramePr>
            <a:graphicFrameLocks noGrp="1"/>
          </p:cNvGraphicFramePr>
          <p:nvPr/>
        </p:nvGraphicFramePr>
        <p:xfrm>
          <a:off x="890625" y="1888331"/>
          <a:ext cx="10515600" cy="3925824"/>
        </p:xfrm>
        <a:graphic>
          <a:graphicData uri="http://schemas.openxmlformats.org/drawingml/2006/table">
            <a:tbl>
              <a:tblPr rtl="1" firstRow="1" firstCol="1" bandRow="1"/>
              <a:tblGrid>
                <a:gridCol w="1364925">
                  <a:extLst>
                    <a:ext uri="{9D8B030D-6E8A-4147-A177-3AD203B41FA5}">
                      <a16:colId xmlns:a16="http://schemas.microsoft.com/office/drawing/2014/main" val="45161185"/>
                    </a:ext>
                  </a:extLst>
                </a:gridCol>
                <a:gridCol w="4488058">
                  <a:extLst>
                    <a:ext uri="{9D8B030D-6E8A-4147-A177-3AD203B41FA5}">
                      <a16:colId xmlns:a16="http://schemas.microsoft.com/office/drawing/2014/main" val="2603572547"/>
                    </a:ext>
                  </a:extLst>
                </a:gridCol>
                <a:gridCol w="4662617">
                  <a:extLst>
                    <a:ext uri="{9D8B030D-6E8A-4147-A177-3AD203B41FA5}">
                      <a16:colId xmlns:a16="http://schemas.microsoft.com/office/drawing/2014/main" val="4133393624"/>
                    </a:ext>
                  </a:extLst>
                </a:gridCol>
              </a:tblGrid>
              <a:tr h="0">
                <a:tc>
                  <a:txBody>
                    <a:bodyPr/>
                    <a:lstStyle/>
                    <a:p>
                      <a:pPr algn="ctr" rtl="1">
                        <a:lnSpc>
                          <a:spcPct val="115000"/>
                        </a:lnSpc>
                        <a:spcAft>
                          <a:spcPts val="0"/>
                        </a:spcAft>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عاجل</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غير عاجل</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2092352042"/>
                  </a:ext>
                </a:extLst>
              </a:tr>
              <a:tr h="907415">
                <a:tc>
                  <a:txBody>
                    <a:bodyPr/>
                    <a:lstStyle/>
                    <a:p>
                      <a:pPr algn="ctr" rtl="1">
                        <a:lnSpc>
                          <a:spcPct val="115000"/>
                        </a:lnSpc>
                        <a:spcAft>
                          <a:spcPts val="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spcAft>
                          <a:spcPts val="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هام</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مشكلات.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أبحاث لها وقت محدد.</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الإمتحانات.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الاستعداد للمستقبل.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تخطيط وتطوير.</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دراسة دورية.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3418076429"/>
                  </a:ext>
                </a:extLst>
              </a:tr>
              <a:tr h="0">
                <a:tc>
                  <a:txBody>
                    <a:bodyPr/>
                    <a:lstStyle/>
                    <a:p>
                      <a:pPr algn="ctr" rtl="1">
                        <a:lnSpc>
                          <a:spcPct val="115000"/>
                        </a:lnSpc>
                        <a:spcAft>
                          <a:spcPts val="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15000"/>
                        </a:lnSpc>
                        <a:spcAft>
                          <a:spcPts val="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غير هام</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مقاطعات.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مكالمات تليفونية.</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بريد وتقارير.</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لقاءات وزيارات.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إضاعة الوقت.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حضور التلفاز.</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أنشطة غير مفيدة.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مكالمات تليفونية طويلة.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extLst>
                  <a:ext uri="{0D108BD9-81ED-4DB2-BD59-A6C34878D82A}">
                    <a16:rowId xmlns:a16="http://schemas.microsoft.com/office/drawing/2014/main" val="1828412739"/>
                  </a:ext>
                </a:extLst>
              </a:tr>
            </a:tbl>
          </a:graphicData>
        </a:graphic>
      </p:graphicFrame>
    </p:spTree>
    <p:extLst>
      <p:ext uri="{BB962C8B-B14F-4D97-AF65-F5344CB8AC3E}">
        <p14:creationId xmlns:p14="http://schemas.microsoft.com/office/powerpoint/2010/main" val="12723302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87</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sp>
        <p:nvSpPr>
          <p:cNvPr id="2" name="Rectangle 1"/>
          <p:cNvSpPr/>
          <p:nvPr/>
        </p:nvSpPr>
        <p:spPr>
          <a:xfrm>
            <a:off x="700088" y="1380956"/>
            <a:ext cx="11115674" cy="1366528"/>
          </a:xfrm>
          <a:prstGeom prst="rect">
            <a:avLst/>
          </a:prstGeom>
        </p:spPr>
        <p:txBody>
          <a:bodyPr wrap="square">
            <a:spAutoFit/>
          </a:bodyPr>
          <a:lstStyle/>
          <a:p>
            <a:pPr marL="342900" marR="0" lvl="0" indent="-342900" algn="justLow" defTabSz="914400" rtl="1" eaLnBrk="1" fontAlgn="auto" latinLnBrk="0" hangingPunct="1">
              <a:lnSpc>
                <a:spcPct val="115000"/>
              </a:lnSpc>
              <a:spcBef>
                <a:spcPts val="0"/>
              </a:spcBef>
              <a:spcAft>
                <a:spcPts val="0"/>
              </a:spcAft>
              <a:buClr>
                <a:srgbClr val="0070C0"/>
              </a:buClr>
              <a:buSzPts val="18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اعلم أَنَّ الناجحين وَالمُتَفَوِّقِينَ معظم وَقْتِهِمْ في المربع الثاني وليس الأول</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800"/>
              </a:spcAft>
              <a:buClr>
                <a:srgbClr val="0070C0"/>
              </a:buClr>
              <a:buSzPts val="18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يَجِبُ أنْ تظلَّ في المربع الثاني وتذكر أهدافك البعيدة... ولا تهمل واجباتك اليومية والأعمال القريبة على حساب الانجازات البعيدة ولا تفعل العكس أيضا</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aphicFrame>
        <p:nvGraphicFramePr>
          <p:cNvPr id="5" name="Table 4"/>
          <p:cNvGraphicFramePr>
            <a:graphicFrameLocks noGrp="1"/>
          </p:cNvGraphicFramePr>
          <p:nvPr/>
        </p:nvGraphicFramePr>
        <p:xfrm>
          <a:off x="1000125" y="2872963"/>
          <a:ext cx="10515600" cy="3785616"/>
        </p:xfrm>
        <a:graphic>
          <a:graphicData uri="http://schemas.openxmlformats.org/drawingml/2006/table">
            <a:tbl>
              <a:tblPr rtl="1" firstRow="1" firstCol="1" bandRow="1"/>
              <a:tblGrid>
                <a:gridCol w="5341925">
                  <a:extLst>
                    <a:ext uri="{9D8B030D-6E8A-4147-A177-3AD203B41FA5}">
                      <a16:colId xmlns:a16="http://schemas.microsoft.com/office/drawing/2014/main" val="3225749804"/>
                    </a:ext>
                  </a:extLst>
                </a:gridCol>
                <a:gridCol w="5173675">
                  <a:extLst>
                    <a:ext uri="{9D8B030D-6E8A-4147-A177-3AD203B41FA5}">
                      <a16:colId xmlns:a16="http://schemas.microsoft.com/office/drawing/2014/main" val="3696788771"/>
                    </a:ext>
                  </a:extLst>
                </a:gridCol>
              </a:tblGrid>
              <a:tr h="0">
                <a:tc>
                  <a:txBody>
                    <a:bodyPr/>
                    <a:lstStyle/>
                    <a:p>
                      <a:pPr marL="457200" algn="ctr" rtl="1">
                        <a:lnSpc>
                          <a:spcPct val="115000"/>
                        </a:lnSpc>
                        <a:spcAft>
                          <a:spcPts val="0"/>
                        </a:spcAft>
                      </a:pPr>
                      <a:r>
                        <a:rPr lang="ar-EG"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مربع الإدارة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228600" algn="ctr" rtl="1">
                        <a:lnSpc>
                          <a:spcPct val="115000"/>
                        </a:lnSpc>
                        <a:spcAft>
                          <a:spcPts val="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مربع القيادة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1752418969"/>
                  </a:ext>
                </a:extLst>
              </a:tr>
              <a:tr h="0">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أمور عاجلة وهامة في الوقت نفسه.</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مربع إدمان الطوارئ.</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تأجيل الواجبات المدرسية.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يشكل ضغطاً فترات </a:t>
                      </a:r>
                      <a:r>
                        <a:rPr lang="ar-EG" sz="2400" b="1" dirty="0" err="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الإمتحانات</a:t>
                      </a: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يتحكم فينا أكثر مما نتحكم فيه.</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تخطيط يومي دون وجود خطة أسبوعية.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يعطي انطباعا </a:t>
                      </a:r>
                      <a:r>
                        <a:rPr lang="ar-EG" sz="2400" b="1" dirty="0" err="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بالإنشغال</a:t>
                      </a: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Font typeface="Symbol" panose="05050102010706020507" pitchFamily="18"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شعور كاذب </a:t>
                      </a:r>
                      <a:r>
                        <a:rPr lang="ar-EG" sz="2400" b="1" dirty="0" err="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بالإنشغال</a:t>
                      </a: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أمور هامة غير طارئة.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المُتَفَوِّقُونَ يعيشون في هذا المربع.</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مربع الإعداد لا يُشَكِّلُ ضغطا عليك.</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القيام بِالدِّرَاسَةِ بشكل متوازن.</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لا يتحكم فينا نحن نتحكم فيه.</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تخطيط أسبوعي منظم.</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4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عدم إنفاق الوَقْتِ في هذا المربع يؤدي إلى اتساع مساحة المربع الأول تلقائيا.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919806353"/>
                  </a:ext>
                </a:extLst>
              </a:tr>
            </a:tbl>
          </a:graphicData>
        </a:graphic>
      </p:graphicFrame>
    </p:spTree>
    <p:extLst>
      <p:ext uri="{BB962C8B-B14F-4D97-AF65-F5344CB8AC3E}">
        <p14:creationId xmlns:p14="http://schemas.microsoft.com/office/powerpoint/2010/main" val="19967643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88</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graphicFrame>
        <p:nvGraphicFramePr>
          <p:cNvPr id="5" name="Table 4"/>
          <p:cNvGraphicFramePr>
            <a:graphicFrameLocks noGrp="1"/>
          </p:cNvGraphicFramePr>
          <p:nvPr/>
        </p:nvGraphicFramePr>
        <p:xfrm>
          <a:off x="952501" y="1570514"/>
          <a:ext cx="10515600" cy="2944368"/>
        </p:xfrm>
        <a:graphic>
          <a:graphicData uri="http://schemas.openxmlformats.org/drawingml/2006/table">
            <a:tbl>
              <a:tblPr rtl="1" firstRow="1" firstCol="1" bandRow="1"/>
              <a:tblGrid>
                <a:gridCol w="5341925">
                  <a:extLst>
                    <a:ext uri="{9D8B030D-6E8A-4147-A177-3AD203B41FA5}">
                      <a16:colId xmlns:a16="http://schemas.microsoft.com/office/drawing/2014/main" val="686580169"/>
                    </a:ext>
                  </a:extLst>
                </a:gridCol>
                <a:gridCol w="5173675">
                  <a:extLst>
                    <a:ext uri="{9D8B030D-6E8A-4147-A177-3AD203B41FA5}">
                      <a16:colId xmlns:a16="http://schemas.microsoft.com/office/drawing/2014/main" val="4143128459"/>
                    </a:ext>
                  </a:extLst>
                </a:gridCol>
              </a:tblGrid>
              <a:tr h="0">
                <a:tc>
                  <a:txBody>
                    <a:bodyPr/>
                    <a:lstStyle/>
                    <a:p>
                      <a:pPr marL="457200" algn="ctr" rtl="1">
                        <a:lnSpc>
                          <a:spcPct val="115000"/>
                        </a:lnSpc>
                        <a:spcAft>
                          <a:spcPts val="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مربع الخداع</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457200" algn="ctr" rtl="1">
                        <a:lnSpc>
                          <a:spcPct val="115000"/>
                        </a:lnSpc>
                        <a:spcAft>
                          <a:spcPts val="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مربع الضياع</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999629384"/>
                  </a:ext>
                </a:extLst>
              </a:tr>
              <a:tr h="0">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أمور غير هامة وعاجلة.</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إدمان نغمة الطوارئ وشعور كاذب الأهمية.</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ننفق الكثير من الوقت في هذا المربع لمصلحة الآخرين وليس لمصلحتنا.</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أنشطة ليست مهمة أو ملحة.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هروب من الشعور بالخوف من الأمور المستعجلة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يساعد في التآكل الداخلي.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marL="342900" lvl="0" indent="-342900" algn="justLow" rtl="1">
                        <a:lnSpc>
                          <a:spcPct val="115000"/>
                        </a:lnSpc>
                        <a:spcAft>
                          <a:spcPts val="0"/>
                        </a:spcAft>
                        <a:buClr>
                          <a:srgbClr val="00B0F0"/>
                        </a:buClr>
                        <a:buFont typeface="Wingdings" panose="05000000000000000000" pitchFamily="2" charset="2"/>
                        <a:buChar char=""/>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يشعرك بالراحة في البداية فقط.</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extLst>
                  <a:ext uri="{0D108BD9-81ED-4DB2-BD59-A6C34878D82A}">
                    <a16:rowId xmlns:a16="http://schemas.microsoft.com/office/drawing/2014/main" val="1770816580"/>
                  </a:ext>
                </a:extLst>
              </a:tr>
            </a:tbl>
          </a:graphicData>
        </a:graphic>
      </p:graphicFrame>
      <p:grpSp>
        <p:nvGrpSpPr>
          <p:cNvPr id="6" name="Group 5"/>
          <p:cNvGrpSpPr/>
          <p:nvPr/>
        </p:nvGrpSpPr>
        <p:grpSpPr>
          <a:xfrm flipH="1">
            <a:off x="2682332" y="4872264"/>
            <a:ext cx="7861842" cy="1538088"/>
            <a:chOff x="-5545168" y="-32817"/>
            <a:chExt cx="7861990" cy="1538088"/>
          </a:xfrm>
        </p:grpSpPr>
        <p:sp>
          <p:nvSpPr>
            <p:cNvPr id="7" name="Rectangle 6"/>
            <p:cNvSpPr/>
            <p:nvPr/>
          </p:nvSpPr>
          <p:spPr>
            <a:xfrm>
              <a:off x="-5545168" y="217474"/>
              <a:ext cx="7045443" cy="5781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457200" marR="0" lvl="0" indent="0" algn="ctr" defTabSz="914400" rtl="1" eaLnBrk="1" fontAlgn="auto" latinLnBrk="0" hangingPunct="1">
                <a:lnSpc>
                  <a:spcPct val="115000"/>
                </a:lnSpc>
                <a:spcBef>
                  <a:spcPct val="2000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الآنَ... ماذا تريد أَنْ تضع أَنْتَ في كُلِّ مربع من المربعات الآتية؟</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8" name="Picture 7" descr="Question Mark (Graphic) by muhammad.chalid.isra Â· Creative Fabrica"/>
            <p:cNvPicPr>
              <a:picLocks noChangeAspect="1"/>
            </p:cNvPicPr>
            <p:nvPr/>
          </p:nvPicPr>
          <p:blipFill rotWithShape="1">
            <a:blip r:embed="rId5" cstate="print">
              <a:extLst>
                <a:ext uri="{28A0092B-C50C-407E-A947-70E740481C1C}">
                  <a14:useLocalDpi xmlns:a14="http://schemas.microsoft.com/office/drawing/2010/main" val="0"/>
                </a:ext>
              </a:extLst>
            </a:blip>
            <a:srcRect l="36217" t="1569" r="23774" b="1787"/>
            <a:stretch/>
          </p:blipFill>
          <p:spPr bwMode="auto">
            <a:xfrm>
              <a:off x="950636" y="-32817"/>
              <a:ext cx="1366186" cy="1538088"/>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4091752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89</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sp>
        <p:nvSpPr>
          <p:cNvPr id="5" name="Rectangle 4"/>
          <p:cNvSpPr/>
          <p:nvPr/>
        </p:nvSpPr>
        <p:spPr>
          <a:xfrm>
            <a:off x="700088" y="1380956"/>
            <a:ext cx="11115674" cy="941796"/>
          </a:xfrm>
          <a:prstGeom prst="rect">
            <a:avLst/>
          </a:prstGeom>
        </p:spPr>
        <p:txBody>
          <a:bodyPr wrap="square">
            <a:spAutoFit/>
          </a:bodyPr>
          <a:lstStyle/>
          <a:p>
            <a:pPr marL="342900" marR="0" lvl="0" indent="-342900" algn="justLow" defTabSz="914400" rtl="1" eaLnBrk="1" fontAlgn="auto" latinLnBrk="0" hangingPunct="1">
              <a:lnSpc>
                <a:spcPct val="115000"/>
              </a:lnSpc>
              <a:spcBef>
                <a:spcPts val="0"/>
              </a:spcBef>
              <a:spcAft>
                <a:spcPts val="800"/>
              </a:spcAft>
              <a:buClr>
                <a:srgbClr val="0070C0"/>
              </a:buClr>
              <a:buSzPts val="18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قَدِّرْ كَمْ مِنَ الوَقْتِ تنفقه في كُلِّ مربع سَجِّلْ لمدة 3 أيام كُلَّ سَاعَةٍ ما قمت به في المربع الذي يناسبه راجع ما سجلت عدلْ سلوكك ومخططاتك لينال المربع الثاني من وَقْتِكَ النصيب الأكبر</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aphicFrame>
        <p:nvGraphicFramePr>
          <p:cNvPr id="6" name="Table 5"/>
          <p:cNvGraphicFramePr>
            <a:graphicFrameLocks noGrp="1"/>
          </p:cNvGraphicFramePr>
          <p:nvPr/>
        </p:nvGraphicFramePr>
        <p:xfrm>
          <a:off x="838200" y="2729897"/>
          <a:ext cx="10515600" cy="2928366"/>
        </p:xfrm>
        <a:graphic>
          <a:graphicData uri="http://schemas.openxmlformats.org/drawingml/2006/table">
            <a:tbl>
              <a:tblPr rtl="1" firstRow="1" firstCol="1" bandRow="1"/>
              <a:tblGrid>
                <a:gridCol w="5341925">
                  <a:extLst>
                    <a:ext uri="{9D8B030D-6E8A-4147-A177-3AD203B41FA5}">
                      <a16:colId xmlns:a16="http://schemas.microsoft.com/office/drawing/2014/main" val="4131509007"/>
                    </a:ext>
                  </a:extLst>
                </a:gridCol>
                <a:gridCol w="5173675">
                  <a:extLst>
                    <a:ext uri="{9D8B030D-6E8A-4147-A177-3AD203B41FA5}">
                      <a16:colId xmlns:a16="http://schemas.microsoft.com/office/drawing/2014/main" val="332684724"/>
                    </a:ext>
                  </a:extLst>
                </a:gridCol>
              </a:tblGrid>
              <a:tr h="0">
                <a:tc>
                  <a:txBody>
                    <a:bodyPr/>
                    <a:lstStyle/>
                    <a:p>
                      <a:pPr algn="ctr" rtl="1">
                        <a:lnSpc>
                          <a:spcPct val="115000"/>
                        </a:lnSpc>
                        <a:spcAft>
                          <a:spcPts val="800"/>
                        </a:spcAft>
                      </a:pPr>
                      <a:r>
                        <a:rPr lang="ar-EG" sz="2800" b="1">
                          <a:solidFill>
                            <a:srgbClr val="C00000"/>
                          </a:solidFill>
                          <a:effectLst/>
                          <a:latin typeface="Calibri" panose="020F0502020204030204" pitchFamily="34" charset="0"/>
                          <a:cs typeface="Sakkal Majalla" panose="02000000000000000000" pitchFamily="2" charset="-78"/>
                        </a:rPr>
                        <a:t>مربع الإدارة</a:t>
                      </a:r>
                      <a:endParaRPr lang="en-US" sz="1800">
                        <a:effectLst/>
                        <a:latin typeface="Calibri" panose="020F0502020204030204" pitchFamily="34" charset="0"/>
                        <a:cs typeface="Arial" panose="020B0604020202020204" pitchFamily="34" charset="0"/>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228600" algn="ctr" rtl="1">
                        <a:lnSpc>
                          <a:spcPct val="115000"/>
                        </a:lnSpc>
                        <a:spcAft>
                          <a:spcPts val="0"/>
                        </a:spcAft>
                      </a:pPr>
                      <a:r>
                        <a:rPr lang="ar-EG" sz="28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مربع القيادة</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57150" cap="flat" cmpd="dbl"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387405721"/>
                  </a:ext>
                </a:extLst>
              </a:tr>
              <a:tr h="915035">
                <a:tc>
                  <a:txBody>
                    <a:bodyPr/>
                    <a:lstStyle/>
                    <a:p>
                      <a:pPr marL="457200" algn="justLow" rtl="1">
                        <a:lnSpc>
                          <a:spcPct val="115000"/>
                        </a:lnSpc>
                        <a:spcAft>
                          <a:spcPts val="0"/>
                        </a:spcAft>
                      </a:pPr>
                      <a:r>
                        <a:rPr lang="ar-EG" sz="2800" b="1">
                          <a:solidFill>
                            <a:srgbClr val="002060"/>
                          </a:solidFill>
                          <a:effectLst/>
                          <a:latin typeface="Calibri" panose="020F0502020204030204" pitchFamily="34" charset="0"/>
                          <a:cs typeface="Sakkal Majalla" panose="02000000000000000000" pitchFamily="2" charset="-78"/>
                        </a:rPr>
                        <a:t> </a:t>
                      </a:r>
                      <a:endParaRPr lang="en-US" sz="1800">
                        <a:effectLst/>
                        <a:latin typeface="Calibri" panose="020F0502020204030204" pitchFamily="34" charset="0"/>
                        <a:cs typeface="Arial" panose="020B0604020202020204" pitchFamily="34" charset="0"/>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marL="457200" algn="justLow" rtl="1">
                        <a:lnSpc>
                          <a:spcPct val="115000"/>
                        </a:lnSpc>
                        <a:spcAft>
                          <a:spcPts val="0"/>
                        </a:spcAft>
                      </a:pPr>
                      <a:r>
                        <a:rPr lang="ar-EG" sz="2800" b="1" dirty="0">
                          <a:solidFill>
                            <a:srgbClr val="002060"/>
                          </a:solidFill>
                          <a:effectLst/>
                          <a:latin typeface="Calibri" panose="020F0502020204030204" pitchFamily="34" charset="0"/>
                          <a:cs typeface="Sakkal Majalla" panose="02000000000000000000" pitchFamily="2" charset="-78"/>
                        </a:rPr>
                        <a:t> </a:t>
                      </a:r>
                      <a:endParaRPr lang="en-US" sz="1800" dirty="0">
                        <a:effectLst/>
                        <a:latin typeface="Calibri" panose="020F0502020204030204" pitchFamily="34" charset="0"/>
                        <a:cs typeface="Arial" panose="020B0604020202020204" pitchFamily="34" charset="0"/>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3664736625"/>
                  </a:ext>
                </a:extLst>
              </a:tr>
              <a:tr h="0">
                <a:tc>
                  <a:txBody>
                    <a:bodyPr/>
                    <a:lstStyle/>
                    <a:p>
                      <a:pPr algn="ctr" rtl="1">
                        <a:lnSpc>
                          <a:spcPct val="115000"/>
                        </a:lnSpc>
                        <a:spcAft>
                          <a:spcPts val="800"/>
                        </a:spcAft>
                      </a:pPr>
                      <a:r>
                        <a:rPr lang="ar-EG" sz="2800" b="1">
                          <a:solidFill>
                            <a:srgbClr val="C00000"/>
                          </a:solidFill>
                          <a:effectLst/>
                          <a:latin typeface="Calibri" panose="020F0502020204030204" pitchFamily="34" charset="0"/>
                          <a:cs typeface="Sakkal Majalla" panose="02000000000000000000" pitchFamily="2" charset="-78"/>
                        </a:rPr>
                        <a:t>مربع الخداع</a:t>
                      </a:r>
                      <a:endParaRPr lang="en-US" sz="1800">
                        <a:effectLst/>
                        <a:latin typeface="Calibri" panose="020F0502020204030204" pitchFamily="34" charset="0"/>
                        <a:cs typeface="Arial" panose="020B0604020202020204" pitchFamily="34" charset="0"/>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tc>
                  <a:txBody>
                    <a:bodyPr/>
                    <a:lstStyle/>
                    <a:p>
                      <a:pPr algn="ctr" rtl="1">
                        <a:lnSpc>
                          <a:spcPct val="115000"/>
                        </a:lnSpc>
                        <a:spcAft>
                          <a:spcPts val="800"/>
                        </a:spcAft>
                      </a:pPr>
                      <a:r>
                        <a:rPr lang="ar-EG" sz="2800" b="1">
                          <a:solidFill>
                            <a:srgbClr val="C00000"/>
                          </a:solidFill>
                          <a:effectLst/>
                          <a:latin typeface="Calibri" panose="020F0502020204030204" pitchFamily="34" charset="0"/>
                          <a:cs typeface="Sakkal Majalla" panose="02000000000000000000" pitchFamily="2" charset="-78"/>
                        </a:rPr>
                        <a:t>مربع الضياع</a:t>
                      </a:r>
                      <a:endParaRPr lang="en-US" sz="1800">
                        <a:effectLst/>
                        <a:latin typeface="Calibri" panose="020F0502020204030204" pitchFamily="34" charset="0"/>
                        <a:cs typeface="Arial" panose="020B0604020202020204" pitchFamily="34" charset="0"/>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28575" cap="flat" cmpd="sng" algn="ctr">
                      <a:solidFill>
                        <a:srgbClr val="00B0F0"/>
                      </a:solidFill>
                      <a:prstDash val="solid"/>
                      <a:round/>
                      <a:headEnd type="none" w="med" len="med"/>
                      <a:tailEnd type="none" w="med" len="med"/>
                    </a:lnB>
                  </a:tcPr>
                </a:tc>
                <a:extLst>
                  <a:ext uri="{0D108BD9-81ED-4DB2-BD59-A6C34878D82A}">
                    <a16:rowId xmlns:a16="http://schemas.microsoft.com/office/drawing/2014/main" val="1880256106"/>
                  </a:ext>
                </a:extLst>
              </a:tr>
              <a:tr h="1031875">
                <a:tc>
                  <a:txBody>
                    <a:bodyPr/>
                    <a:lstStyle/>
                    <a:p>
                      <a:pPr marL="457200" algn="justLow" rtl="1">
                        <a:lnSpc>
                          <a:spcPct val="115000"/>
                        </a:lnSpc>
                        <a:spcAft>
                          <a:spcPts val="800"/>
                        </a:spcAft>
                      </a:pPr>
                      <a:r>
                        <a:rPr lang="ar-EG" sz="2800" b="1">
                          <a:solidFill>
                            <a:srgbClr val="002060"/>
                          </a:solidFill>
                          <a:effectLst/>
                          <a:latin typeface="Calibri" panose="020F0502020204030204" pitchFamily="34" charset="0"/>
                          <a:cs typeface="Sakkal Majalla" panose="02000000000000000000" pitchFamily="2" charset="-78"/>
                        </a:rPr>
                        <a:t> </a:t>
                      </a:r>
                      <a:endParaRPr lang="en-US" sz="1800">
                        <a:effectLst/>
                        <a:latin typeface="Calibri" panose="020F0502020204030204" pitchFamily="34" charset="0"/>
                        <a:cs typeface="Arial" panose="020B0604020202020204" pitchFamily="34" charset="0"/>
                      </a:endParaRPr>
                    </a:p>
                  </a:txBody>
                  <a:tcPr marL="68580" marR="68580" marT="0" marB="0">
                    <a:lnL w="57150" cap="flat" cmpd="dbl" algn="ctr">
                      <a:solidFill>
                        <a:srgbClr val="00B0F0"/>
                      </a:solidFill>
                      <a:prstDash val="solid"/>
                      <a:round/>
                      <a:headEnd type="none" w="med" len="med"/>
                      <a:tailEnd type="none" w="med" len="med"/>
                    </a:lnL>
                    <a:lnR w="28575" cap="flat" cmpd="sng"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tc>
                  <a:txBody>
                    <a:bodyPr/>
                    <a:lstStyle/>
                    <a:p>
                      <a:pPr marL="457200" algn="justLow" rtl="1">
                        <a:lnSpc>
                          <a:spcPct val="115000"/>
                        </a:lnSpc>
                        <a:spcAft>
                          <a:spcPts val="800"/>
                        </a:spcAft>
                      </a:pPr>
                      <a:r>
                        <a:rPr lang="ar-EG" sz="2800" b="1" dirty="0">
                          <a:solidFill>
                            <a:srgbClr val="002060"/>
                          </a:solidFill>
                          <a:effectLst/>
                          <a:latin typeface="Calibri" panose="020F0502020204030204" pitchFamily="34" charset="0"/>
                          <a:cs typeface="Sakkal Majalla" panose="02000000000000000000" pitchFamily="2" charset="-78"/>
                        </a:rPr>
                        <a:t> </a:t>
                      </a:r>
                      <a:endParaRPr lang="en-US" sz="1800" dirty="0">
                        <a:effectLst/>
                        <a:latin typeface="Calibri" panose="020F0502020204030204" pitchFamily="34" charset="0"/>
                        <a:cs typeface="Arial" panose="020B0604020202020204" pitchFamily="34" charset="0"/>
                      </a:endParaRPr>
                    </a:p>
                  </a:txBody>
                  <a:tcPr marL="68580" marR="68580" marT="0" marB="0">
                    <a:lnL w="28575" cap="flat" cmpd="sng" algn="ctr">
                      <a:solidFill>
                        <a:srgbClr val="00B0F0"/>
                      </a:solidFill>
                      <a:prstDash val="solid"/>
                      <a:round/>
                      <a:headEnd type="none" w="med" len="med"/>
                      <a:tailEnd type="none" w="med" len="med"/>
                    </a:lnL>
                    <a:lnR w="57150" cap="flat" cmpd="dbl" algn="ctr">
                      <a:solidFill>
                        <a:srgbClr val="00B0F0"/>
                      </a:solidFill>
                      <a:prstDash val="solid"/>
                      <a:round/>
                      <a:headEnd type="none" w="med" len="med"/>
                      <a:tailEnd type="none" w="med" len="med"/>
                    </a:lnR>
                    <a:lnT w="28575" cap="flat" cmpd="sng" algn="ctr">
                      <a:solidFill>
                        <a:srgbClr val="00B0F0"/>
                      </a:solidFill>
                      <a:prstDash val="solid"/>
                      <a:round/>
                      <a:headEnd type="none" w="med" len="med"/>
                      <a:tailEnd type="none" w="med" len="med"/>
                    </a:lnT>
                    <a:lnB w="57150" cap="flat" cmpd="dbl" algn="ctr">
                      <a:solidFill>
                        <a:srgbClr val="00B0F0"/>
                      </a:solidFill>
                      <a:prstDash val="solid"/>
                      <a:round/>
                      <a:headEnd type="none" w="med" len="med"/>
                      <a:tailEnd type="none" w="med" len="med"/>
                    </a:lnB>
                  </a:tcPr>
                </a:tc>
                <a:extLst>
                  <a:ext uri="{0D108BD9-81ED-4DB2-BD59-A6C34878D82A}">
                    <a16:rowId xmlns:a16="http://schemas.microsoft.com/office/drawing/2014/main" val="4071426963"/>
                  </a:ext>
                </a:extLst>
              </a:tr>
            </a:tbl>
          </a:graphicData>
        </a:graphic>
      </p:graphicFrame>
    </p:spTree>
    <p:extLst>
      <p:ext uri="{BB962C8B-B14F-4D97-AF65-F5344CB8AC3E}">
        <p14:creationId xmlns:p14="http://schemas.microsoft.com/office/powerpoint/2010/main" val="1542569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5016160" y="2019819"/>
            <a:ext cx="2495773" cy="3139321"/>
          </a:xfrm>
          <a:prstGeom prst="rect">
            <a:avLst/>
          </a:prstGeom>
        </p:spPr>
        <p:txBody>
          <a:bodyPr wrap="square">
            <a:spAutoFit/>
          </a:bodyPr>
          <a:lstStyle/>
          <a:p>
            <a:pPr algn="ctr"/>
            <a:r>
              <a:rPr lang="ar-EG" sz="6600" b="1" dirty="0">
                <a:solidFill>
                  <a:srgbClr val="07A1EB"/>
                </a:solidFill>
                <a:latin typeface="Sakkal Majalla" pitchFamily="2" charset="-78"/>
                <a:cs typeface="Sakkal Majalla" pitchFamily="2" charset="-78"/>
              </a:rPr>
              <a:t>اليوم التدريبي الأول</a:t>
            </a:r>
          </a:p>
        </p:txBody>
      </p:sp>
    </p:spTree>
    <p:extLst>
      <p:ext uri="{BB962C8B-B14F-4D97-AF65-F5344CB8AC3E}">
        <p14:creationId xmlns:p14="http://schemas.microsoft.com/office/powerpoint/2010/main" val="39977349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90</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grpSp>
        <p:nvGrpSpPr>
          <p:cNvPr id="5" name="Group 4"/>
          <p:cNvGrpSpPr/>
          <p:nvPr/>
        </p:nvGrpSpPr>
        <p:grpSpPr>
          <a:xfrm>
            <a:off x="766764" y="111762"/>
            <a:ext cx="5349572" cy="879125"/>
            <a:chOff x="6349887" y="1127564"/>
            <a:chExt cx="5349572" cy="879125"/>
          </a:xfrm>
        </p:grpSpPr>
        <p:pic>
          <p:nvPicPr>
            <p:cNvPr id="6" name="Picture 5" descr="C:\Users\acc\Pictures\خطوات-تنفيذ-استراتيجية-التعلم-الذاتي.jpg"/>
            <p:cNvPicPr/>
            <p:nvPr/>
          </p:nvPicPr>
          <p:blipFill rotWithShape="1">
            <a:blip r:embed="rId5" cstate="print">
              <a:clrChange>
                <a:clrFrom>
                  <a:srgbClr val="BFE4DD"/>
                </a:clrFrom>
                <a:clrTo>
                  <a:srgbClr val="BFE4DD">
                    <a:alpha val="0"/>
                  </a:srgbClr>
                </a:clrTo>
              </a:clrChange>
              <a:extLst>
                <a:ext uri="{28A0092B-C50C-407E-A947-70E740481C1C}">
                  <a14:useLocalDpi xmlns:a14="http://schemas.microsoft.com/office/drawing/2010/main" val="0"/>
                </a:ext>
              </a:extLst>
            </a:blip>
            <a:srcRect l="11606" t="105" r="17663"/>
            <a:stretch/>
          </p:blipFill>
          <p:spPr bwMode="auto">
            <a:xfrm>
              <a:off x="10907494" y="1278026"/>
              <a:ext cx="791965" cy="728663"/>
            </a:xfrm>
            <a:prstGeom prst="rect">
              <a:avLst/>
            </a:prstGeom>
            <a:noFill/>
            <a:ln>
              <a:noFill/>
            </a:ln>
          </p:spPr>
        </p:pic>
        <p:grpSp>
          <p:nvGrpSpPr>
            <p:cNvPr id="7" name="Group 6"/>
            <p:cNvGrpSpPr/>
            <p:nvPr/>
          </p:nvGrpSpPr>
          <p:grpSpPr>
            <a:xfrm>
              <a:off x="6349887" y="1127564"/>
              <a:ext cx="4900506" cy="879125"/>
              <a:chOff x="2900104" y="-2582287"/>
              <a:chExt cx="10208639" cy="1207409"/>
            </a:xfrm>
          </p:grpSpPr>
          <p:sp>
            <p:nvSpPr>
              <p:cNvPr id="8" name="Text Box 1899"/>
              <p:cNvSpPr txBox="1"/>
              <p:nvPr/>
            </p:nvSpPr>
            <p:spPr>
              <a:xfrm>
                <a:off x="11561042" y="-2582287"/>
                <a:ext cx="1547701" cy="54701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ثالثاً</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Text Box 1900"/>
              <p:cNvSpPr txBox="1"/>
              <p:nvPr/>
            </p:nvSpPr>
            <p:spPr>
              <a:xfrm>
                <a:off x="2900104" y="-1966852"/>
                <a:ext cx="9749420" cy="591974"/>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املأ الجرة</a:t>
                </a:r>
                <a:endParaRPr kumimoji="0" lang="en-US"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 name="Group 1"/>
          <p:cNvGrpSpPr/>
          <p:nvPr/>
        </p:nvGrpSpPr>
        <p:grpSpPr>
          <a:xfrm>
            <a:off x="253264" y="1279693"/>
            <a:ext cx="11703370" cy="1015663"/>
            <a:chOff x="253264" y="1279693"/>
            <a:chExt cx="11703370" cy="1015663"/>
          </a:xfrm>
        </p:grpSpPr>
        <p:pic>
          <p:nvPicPr>
            <p:cNvPr id="10" name="Picture 9"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1" name="Rectangle 10"/>
            <p:cNvSpPr/>
            <p:nvPr/>
          </p:nvSpPr>
          <p:spPr>
            <a:xfrm>
              <a:off x="253264" y="1279693"/>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دخل المُدَرِّبُ قَاعَةَ التَّدْرِيبِ، ووضع الجرة في وسط القاعة، وقال للحضور: سنتدرب الآنَ على وضع خطة أسبوعية للعمل فهَذِهِ الجرة تمثل أسبوعا كاملاً وسنحاول ملأها بطَرِيقَة منطقية وعَمَلِيَّة </a:t>
              </a:r>
            </a:p>
          </p:txBody>
        </p:sp>
      </p:grpSp>
      <p:grpSp>
        <p:nvGrpSpPr>
          <p:cNvPr id="12" name="Group 11"/>
          <p:cNvGrpSpPr/>
          <p:nvPr/>
        </p:nvGrpSpPr>
        <p:grpSpPr>
          <a:xfrm>
            <a:off x="253264" y="2274693"/>
            <a:ext cx="11703370" cy="1015663"/>
            <a:chOff x="253264" y="1279693"/>
            <a:chExt cx="11703370" cy="1015663"/>
          </a:xfrm>
        </p:grpSpPr>
        <p:pic>
          <p:nvPicPr>
            <p:cNvPr id="13" name="Picture 12"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4" name="Rectangle 13"/>
            <p:cNvSpPr/>
            <p:nvPr/>
          </p:nvSpPr>
          <p:spPr>
            <a:xfrm>
              <a:off x="253264" y="1279693"/>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أخرج المُدَرِّبُ كيسا كبيرا مليئا بالقطع الصخرية المتباينة الأحجام والأشكال وأخذ يلقي بالقطع داخل الجرة حتى بدأت تتساقط على الأجناب حاول المُدَرِّبُ زحزحة الصخور في الداخل فهز الجرة بشدة، لكنه لم يستطع إدخال المزيد </a:t>
              </a:r>
            </a:p>
          </p:txBody>
        </p:sp>
      </p:grpSp>
      <p:grpSp>
        <p:nvGrpSpPr>
          <p:cNvPr id="15" name="Group 14"/>
          <p:cNvGrpSpPr/>
          <p:nvPr/>
        </p:nvGrpSpPr>
        <p:grpSpPr>
          <a:xfrm>
            <a:off x="253264" y="3290356"/>
            <a:ext cx="11703370" cy="605235"/>
            <a:chOff x="253264" y="1437878"/>
            <a:chExt cx="11703370" cy="605235"/>
          </a:xfrm>
        </p:grpSpPr>
        <p:pic>
          <p:nvPicPr>
            <p:cNvPr id="16" name="Picture 15"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7" name="Rectangle 16"/>
            <p:cNvSpPr/>
            <p:nvPr/>
          </p:nvSpPr>
          <p:spPr>
            <a:xfrm>
              <a:off x="253264" y="1437878"/>
              <a:ext cx="113299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وهنا سأل الحضور: هل امتلأت الجرة؟ فأجابوا بصوت واحد: نعم</a:t>
              </a:r>
            </a:p>
          </p:txBody>
        </p:sp>
      </p:grpSp>
      <p:grpSp>
        <p:nvGrpSpPr>
          <p:cNvPr id="18" name="Group 17"/>
          <p:cNvGrpSpPr/>
          <p:nvPr/>
        </p:nvGrpSpPr>
        <p:grpSpPr>
          <a:xfrm>
            <a:off x="253264" y="3967201"/>
            <a:ext cx="11703370" cy="605235"/>
            <a:chOff x="253264" y="1437878"/>
            <a:chExt cx="11703370" cy="605235"/>
          </a:xfrm>
        </p:grpSpPr>
        <p:pic>
          <p:nvPicPr>
            <p:cNvPr id="19" name="Picture 18"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20" name="Rectangle 19"/>
            <p:cNvSpPr/>
            <p:nvPr/>
          </p:nvSpPr>
          <p:spPr>
            <a:xfrm>
              <a:off x="253264" y="1437878"/>
              <a:ext cx="113299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هز المُدَرِّبُ رأسه نافيا: ليس بعد </a:t>
              </a:r>
            </a:p>
          </p:txBody>
        </p:sp>
      </p:grpSp>
      <p:grpSp>
        <p:nvGrpSpPr>
          <p:cNvPr id="21" name="Group 20"/>
          <p:cNvGrpSpPr/>
          <p:nvPr/>
        </p:nvGrpSpPr>
        <p:grpSpPr>
          <a:xfrm>
            <a:off x="263643" y="4498251"/>
            <a:ext cx="11692991" cy="1015663"/>
            <a:chOff x="263643" y="1249260"/>
            <a:chExt cx="11692991" cy="1015663"/>
          </a:xfrm>
        </p:grpSpPr>
        <p:pic>
          <p:nvPicPr>
            <p:cNvPr id="22" name="Picture 21"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23" name="Rectangle 22"/>
            <p:cNvSpPr/>
            <p:nvPr/>
          </p:nvSpPr>
          <p:spPr>
            <a:xfrm>
              <a:off x="263643" y="1249260"/>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ثُمَّ اخرج كيسا متوسطا مليئا بالحصى وبدأ يلقي بقطع الحصى الصغيرة داخل الجرة فتستقر في الفراغات بين قطع الصخور الكبيرة. وعندما فاضت الجرة بالحصى</a:t>
              </a:r>
            </a:p>
          </p:txBody>
        </p:sp>
      </p:grpSp>
      <p:grpSp>
        <p:nvGrpSpPr>
          <p:cNvPr id="24" name="Group 23"/>
          <p:cNvGrpSpPr/>
          <p:nvPr/>
        </p:nvGrpSpPr>
        <p:grpSpPr>
          <a:xfrm>
            <a:off x="263643" y="5568554"/>
            <a:ext cx="11690987" cy="607760"/>
            <a:chOff x="265647" y="1435353"/>
            <a:chExt cx="11690987" cy="607760"/>
          </a:xfrm>
        </p:grpSpPr>
        <p:pic>
          <p:nvPicPr>
            <p:cNvPr id="25" name="Picture 24" descr="D:\esraa\صور التفوق الدراسي\Full-Jar.png"/>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26" name="Rectangle 25"/>
            <p:cNvSpPr/>
            <p:nvPr/>
          </p:nvSpPr>
          <p:spPr>
            <a:xfrm>
              <a:off x="265647" y="1435353"/>
              <a:ext cx="113299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سأل: هل امتلأت الجرة؟  فرد الحضور بصوت واحد: نعم</a:t>
              </a:r>
            </a:p>
          </p:txBody>
        </p:sp>
      </p:grpSp>
    </p:spTree>
    <p:extLst>
      <p:ext uri="{BB962C8B-B14F-4D97-AF65-F5344CB8AC3E}">
        <p14:creationId xmlns:p14="http://schemas.microsoft.com/office/powerpoint/2010/main" val="35970929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arn(inVertical)">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arn(inVertical)">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91</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قدم الأهم على المهم</a:t>
            </a:r>
          </a:p>
        </p:txBody>
      </p:sp>
      <p:grpSp>
        <p:nvGrpSpPr>
          <p:cNvPr id="5" name="Group 4"/>
          <p:cNvGrpSpPr/>
          <p:nvPr/>
        </p:nvGrpSpPr>
        <p:grpSpPr>
          <a:xfrm>
            <a:off x="253264" y="1279693"/>
            <a:ext cx="11703370" cy="1015663"/>
            <a:chOff x="253264" y="1279693"/>
            <a:chExt cx="11703370" cy="1015663"/>
          </a:xfrm>
        </p:grpSpPr>
        <p:pic>
          <p:nvPicPr>
            <p:cNvPr id="6" name="Picture 5" descr="D:\esraa\صور التفوق الدراسي\Full-Jar.pn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7" name="Rectangle 6"/>
            <p:cNvSpPr/>
            <p:nvPr/>
          </p:nvSpPr>
          <p:spPr>
            <a:xfrm>
              <a:off x="253264" y="1279693"/>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ابتسم المُدَرِّبُ وأخرج كيسا صغيرا مليئا بالرمل الناعم وبدأ يسكب الرمل في الجرة فتسللت حبات الرمل الناعمة بين الحصى وقطع الصخور لتملأ كُلَّ الفراغات المتبقية وعندما فاضت الجرة بالرمل </a:t>
              </a:r>
            </a:p>
          </p:txBody>
        </p:sp>
      </p:grpSp>
      <p:grpSp>
        <p:nvGrpSpPr>
          <p:cNvPr id="8" name="Group 7"/>
          <p:cNvGrpSpPr/>
          <p:nvPr/>
        </p:nvGrpSpPr>
        <p:grpSpPr>
          <a:xfrm>
            <a:off x="253264" y="2319473"/>
            <a:ext cx="11703370" cy="562412"/>
            <a:chOff x="253264" y="1480701"/>
            <a:chExt cx="11703370" cy="562412"/>
          </a:xfrm>
        </p:grpSpPr>
        <p:pic>
          <p:nvPicPr>
            <p:cNvPr id="9" name="Picture 8" descr="D:\esraa\صور التفوق الدراسي\Full-Jar.pn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0" name="Rectangle 9"/>
            <p:cNvSpPr/>
            <p:nvPr/>
          </p:nvSpPr>
          <p:spPr>
            <a:xfrm>
              <a:off x="253264" y="1480701"/>
              <a:ext cx="113299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سأل المُدَرِّبُ الحضور: هل امتلأتِ الجرة بالرمل؟ فرد الجميع: نعم! </a:t>
              </a:r>
            </a:p>
          </p:txBody>
        </p:sp>
      </p:grpSp>
      <p:grpSp>
        <p:nvGrpSpPr>
          <p:cNvPr id="11" name="Group 10"/>
          <p:cNvGrpSpPr/>
          <p:nvPr/>
        </p:nvGrpSpPr>
        <p:grpSpPr>
          <a:xfrm>
            <a:off x="292218" y="2917615"/>
            <a:ext cx="11664416" cy="1015663"/>
            <a:chOff x="292218" y="1333562"/>
            <a:chExt cx="11664416" cy="1015663"/>
          </a:xfrm>
        </p:grpSpPr>
        <p:pic>
          <p:nvPicPr>
            <p:cNvPr id="12" name="Picture 11" descr="D:\esraa\صور التفوق الدراسي\Full-Jar.pn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3" name="Rectangle 12"/>
            <p:cNvSpPr/>
            <p:nvPr/>
          </p:nvSpPr>
          <p:spPr>
            <a:xfrm>
              <a:off x="292218" y="1333562"/>
              <a:ext cx="113299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ابتسم المُدَرِّبُ مرة أخرى: وقال: الصخور الكبيرة هي الأَوْلَوِيَّاتُ، وَقِطَعُ الحَصَى المُتَوَسِّطَةُ هِيَ الأَعْمَالُ المُلِحَّةُ وَحَبَّاتُ الرَّمْلِ هِيَ الأَعْمَالُ الصَّغِيرَةُ التي تَهُمُّ الآخَرِينَ</a:t>
              </a:r>
            </a:p>
          </p:txBody>
        </p:sp>
      </p:grpSp>
      <p:grpSp>
        <p:nvGrpSpPr>
          <p:cNvPr id="14" name="Group 13"/>
          <p:cNvGrpSpPr/>
          <p:nvPr/>
        </p:nvGrpSpPr>
        <p:grpSpPr>
          <a:xfrm>
            <a:off x="292218" y="3853805"/>
            <a:ext cx="11664416" cy="628928"/>
            <a:chOff x="292218" y="1414185"/>
            <a:chExt cx="11664416" cy="628928"/>
          </a:xfrm>
        </p:grpSpPr>
        <p:pic>
          <p:nvPicPr>
            <p:cNvPr id="15" name="Picture 14" descr="D:\esraa\صور التفوق الدراسي\Full-Jar.pn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7453" t="8833" r="55120" b="6234"/>
            <a:stretch/>
          </p:blipFill>
          <p:spPr bwMode="auto">
            <a:xfrm>
              <a:off x="11583254" y="1531938"/>
              <a:ext cx="373380" cy="511175"/>
            </a:xfrm>
            <a:prstGeom prst="rect">
              <a:avLst/>
            </a:prstGeom>
            <a:ln>
              <a:noFill/>
            </a:ln>
            <a:extLst>
              <a:ext uri="{53640926-AAD7-44D8-BBD7-CCE9431645EC}">
                <a14:shadowObscured xmlns:a14="http://schemas.microsoft.com/office/drawing/2010/main"/>
              </a:ext>
            </a:extLst>
          </p:spPr>
        </p:pic>
        <p:sp>
          <p:nvSpPr>
            <p:cNvPr id="16" name="Rectangle 15"/>
            <p:cNvSpPr/>
            <p:nvPr/>
          </p:nvSpPr>
          <p:spPr>
            <a:xfrm>
              <a:off x="292218" y="1414185"/>
              <a:ext cx="1132999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ترتيب أَوْلَوِيَّاتِ الحياة... أهم من إدارة الوَقْتِ:</a:t>
              </a:r>
            </a:p>
          </p:txBody>
        </p:sp>
      </p:grpSp>
      <p:grpSp>
        <p:nvGrpSpPr>
          <p:cNvPr id="18" name="Group 17"/>
          <p:cNvGrpSpPr/>
          <p:nvPr/>
        </p:nvGrpSpPr>
        <p:grpSpPr>
          <a:xfrm>
            <a:off x="6682971" y="4351398"/>
            <a:ext cx="4061229" cy="985837"/>
            <a:chOff x="6797271" y="4482733"/>
            <a:chExt cx="4061229" cy="985837"/>
          </a:xfrm>
        </p:grpSpPr>
        <p:pic>
          <p:nvPicPr>
            <p:cNvPr id="2" name="Picture 1"/>
            <p:cNvPicPr>
              <a:picLocks noChangeAspect="1"/>
            </p:cNvPicPr>
            <p:nvPr/>
          </p:nvPicPr>
          <p:blipFill>
            <a:blip r:embed="rId6">
              <a:clrChange>
                <a:clrFrom>
                  <a:srgbClr val="FDFEFF"/>
                </a:clrFrom>
                <a:clrTo>
                  <a:srgbClr val="FDFEFF">
                    <a:alpha val="0"/>
                  </a:srgbClr>
                </a:clrTo>
              </a:clrChange>
            </a:blip>
            <a:stretch>
              <a:fillRect/>
            </a:stretch>
          </p:blipFill>
          <p:spPr>
            <a:xfrm>
              <a:off x="9872663" y="4482733"/>
              <a:ext cx="985837" cy="985837"/>
            </a:xfrm>
            <a:prstGeom prst="rect">
              <a:avLst/>
            </a:prstGeom>
          </p:spPr>
        </p:pic>
        <p:sp>
          <p:nvSpPr>
            <p:cNvPr id="17" name="Rectangle 16"/>
            <p:cNvSpPr/>
            <p:nvPr/>
          </p:nvSpPr>
          <p:spPr>
            <a:xfrm>
              <a:off x="6797271" y="4797526"/>
              <a:ext cx="3169458" cy="553998"/>
            </a:xfrm>
            <a:prstGeom prst="rect">
              <a:avLst/>
            </a:prstGeom>
          </p:spPr>
          <p:txBody>
            <a:bodyPr wrap="non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الأمور الأهم (الأكبر) في حياتنا أولاً</a:t>
              </a:r>
            </a:p>
          </p:txBody>
        </p:sp>
      </p:grpSp>
      <p:grpSp>
        <p:nvGrpSpPr>
          <p:cNvPr id="19" name="Group 18"/>
          <p:cNvGrpSpPr/>
          <p:nvPr/>
        </p:nvGrpSpPr>
        <p:grpSpPr>
          <a:xfrm>
            <a:off x="1771650" y="4351397"/>
            <a:ext cx="4224338" cy="1072069"/>
            <a:chOff x="6634162" y="4482733"/>
            <a:chExt cx="4224338" cy="1072069"/>
          </a:xfrm>
        </p:grpSpPr>
        <p:pic>
          <p:nvPicPr>
            <p:cNvPr id="20" name="Picture 19"/>
            <p:cNvPicPr>
              <a:picLocks noChangeAspect="1"/>
            </p:cNvPicPr>
            <p:nvPr/>
          </p:nvPicPr>
          <p:blipFill>
            <a:blip r:embed="rId6">
              <a:clrChange>
                <a:clrFrom>
                  <a:srgbClr val="FDFEFF"/>
                </a:clrFrom>
                <a:clrTo>
                  <a:srgbClr val="FDFEFF">
                    <a:alpha val="0"/>
                  </a:srgbClr>
                </a:clrTo>
              </a:clrChange>
            </a:blip>
            <a:stretch>
              <a:fillRect/>
            </a:stretch>
          </p:blipFill>
          <p:spPr>
            <a:xfrm>
              <a:off x="9872663" y="4482733"/>
              <a:ext cx="985837" cy="985837"/>
            </a:xfrm>
            <a:prstGeom prst="rect">
              <a:avLst/>
            </a:prstGeom>
          </p:spPr>
        </p:pic>
        <p:sp>
          <p:nvSpPr>
            <p:cNvPr id="21" name="Rectangle 20"/>
            <p:cNvSpPr/>
            <p:nvPr/>
          </p:nvSpPr>
          <p:spPr>
            <a:xfrm>
              <a:off x="6634162" y="4539139"/>
              <a:ext cx="3238501"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هناك دائما فراغ ما في حياتنا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ولو حاولنا الاسْتِفَادَةَ منه لفعلنا</a:t>
              </a:r>
            </a:p>
          </p:txBody>
        </p:sp>
      </p:grpSp>
      <p:grpSp>
        <p:nvGrpSpPr>
          <p:cNvPr id="22" name="Group 21"/>
          <p:cNvGrpSpPr/>
          <p:nvPr/>
        </p:nvGrpSpPr>
        <p:grpSpPr>
          <a:xfrm>
            <a:off x="2156738" y="5423466"/>
            <a:ext cx="8587462" cy="985837"/>
            <a:chOff x="2271038" y="4482733"/>
            <a:chExt cx="8587462" cy="985837"/>
          </a:xfrm>
        </p:grpSpPr>
        <p:pic>
          <p:nvPicPr>
            <p:cNvPr id="23" name="Picture 22"/>
            <p:cNvPicPr>
              <a:picLocks noChangeAspect="1"/>
            </p:cNvPicPr>
            <p:nvPr/>
          </p:nvPicPr>
          <p:blipFill>
            <a:blip r:embed="rId6">
              <a:clrChange>
                <a:clrFrom>
                  <a:srgbClr val="FDFEFF"/>
                </a:clrFrom>
                <a:clrTo>
                  <a:srgbClr val="FDFEFF">
                    <a:alpha val="0"/>
                  </a:srgbClr>
                </a:clrTo>
              </a:clrChange>
            </a:blip>
            <a:stretch>
              <a:fillRect/>
            </a:stretch>
          </p:blipFill>
          <p:spPr>
            <a:xfrm>
              <a:off x="9872663" y="4482733"/>
              <a:ext cx="985837" cy="985837"/>
            </a:xfrm>
            <a:prstGeom prst="rect">
              <a:avLst/>
            </a:prstGeom>
          </p:spPr>
        </p:pic>
        <p:sp>
          <p:nvSpPr>
            <p:cNvPr id="24" name="Rectangle 23"/>
            <p:cNvSpPr/>
            <p:nvPr/>
          </p:nvSpPr>
          <p:spPr>
            <a:xfrm>
              <a:off x="2271038" y="4914572"/>
              <a:ext cx="7600950"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ترتيب الأكبر ثُمَّ الأوسط ثُمَّ الأصغر من الأمور سيتيح لنا التَّوَازُنَ المَطْلُوبِ</a:t>
              </a:r>
            </a:p>
          </p:txBody>
        </p:sp>
      </p:grpSp>
    </p:spTree>
    <p:extLst>
      <p:ext uri="{BB962C8B-B14F-4D97-AF65-F5344CB8AC3E}">
        <p14:creationId xmlns:p14="http://schemas.microsoft.com/office/powerpoint/2010/main" val="37401807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rPr>
              <a:t>برمج عقْلَك على النجاح</a:t>
            </a: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5847520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93</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برمج عقْلَك على النجاح</a:t>
            </a:r>
          </a:p>
        </p:txBody>
      </p:sp>
      <p:pic>
        <p:nvPicPr>
          <p:cNvPr id="2" name="Picture 1"/>
          <p:cNvPicPr>
            <a:picLocks noChangeAspect="1"/>
          </p:cNvPicPr>
          <p:nvPr/>
        </p:nvPicPr>
        <p:blipFill rotWithShape="1">
          <a:blip r:embed="rId5">
            <a:extLst>
              <a:ext uri="{BEBA8EAE-BF5A-486C-A8C5-ECC9F3942E4B}">
                <a14:imgProps xmlns:a14="http://schemas.microsoft.com/office/drawing/2010/main">
                  <a14:imgLayer r:embed="rId6">
                    <a14:imgEffect>
                      <a14:backgroundRemoval t="9639" b="96988" l="5263" r="89803"/>
                    </a14:imgEffect>
                  </a14:imgLayer>
                </a14:imgProps>
              </a:ext>
            </a:extLst>
          </a:blip>
          <a:srcRect l="6743" t="8434" r="32566" b="1205"/>
          <a:stretch/>
        </p:blipFill>
        <p:spPr>
          <a:xfrm>
            <a:off x="9499635" y="4746439"/>
            <a:ext cx="2050181" cy="1743076"/>
          </a:xfrm>
          <a:prstGeom prst="rect">
            <a:avLst/>
          </a:prstGeom>
        </p:spPr>
      </p:pic>
      <p:grpSp>
        <p:nvGrpSpPr>
          <p:cNvPr id="5" name="Group 4"/>
          <p:cNvGrpSpPr/>
          <p:nvPr/>
        </p:nvGrpSpPr>
        <p:grpSpPr>
          <a:xfrm>
            <a:off x="1343024" y="1373139"/>
            <a:ext cx="10465664" cy="1030495"/>
            <a:chOff x="-1475557" y="858395"/>
            <a:chExt cx="10465664" cy="1026359"/>
          </a:xfrm>
        </p:grpSpPr>
        <p:pic>
          <p:nvPicPr>
            <p:cNvPr id="6" name="Picture 2" descr="Related image"/>
            <p:cNvPicPr>
              <a:picLocks noChangeAspect="1" noChangeArrowheads="1"/>
            </p:cNvPicPr>
            <p:nvPr/>
          </p:nvPicPr>
          <p:blipFill>
            <a:blip r:embed="rId7"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8016189" y="858395"/>
              <a:ext cx="973918" cy="10263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475557" y="1184359"/>
              <a:ext cx="9823683" cy="459812"/>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Sakkal Majalla" panose="02000000000000000000" pitchFamily="2" charset="-78"/>
                </a:rPr>
                <a:t>هل حدث أَنْ نسيت اسم شخص وأثناء انشغالك بعمل آخر تذكرت اسمه وكَأَنَ أحدا أخبرك به؟ </a:t>
              </a:r>
            </a:p>
          </p:txBody>
        </p:sp>
      </p:grpSp>
      <p:grpSp>
        <p:nvGrpSpPr>
          <p:cNvPr id="8" name="Group 7"/>
          <p:cNvGrpSpPr/>
          <p:nvPr/>
        </p:nvGrpSpPr>
        <p:grpSpPr>
          <a:xfrm>
            <a:off x="701043" y="2336545"/>
            <a:ext cx="10465664" cy="1030495"/>
            <a:chOff x="-1475557" y="858395"/>
            <a:chExt cx="10465664" cy="1026359"/>
          </a:xfrm>
        </p:grpSpPr>
        <p:pic>
          <p:nvPicPr>
            <p:cNvPr id="9" name="Picture 2" descr="Related image"/>
            <p:cNvPicPr>
              <a:picLocks noChangeAspect="1" noChangeArrowheads="1"/>
            </p:cNvPicPr>
            <p:nvPr/>
          </p:nvPicPr>
          <p:blipFill>
            <a:blip r:embed="rId7"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8016189" y="858395"/>
              <a:ext cx="973918" cy="102635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475557" y="1184359"/>
              <a:ext cx="9823683" cy="459812"/>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Sakkal Majalla" panose="02000000000000000000" pitchFamily="2" charset="-78"/>
                </a:rPr>
                <a:t>هل واجهت معادلة رياضية صعبة فتركتها وبعد سَاعَاتٍ وربما أيام طرأ عليك حلها فجأة؟ </a:t>
              </a:r>
            </a:p>
          </p:txBody>
        </p:sp>
      </p:grpSp>
      <p:grpSp>
        <p:nvGrpSpPr>
          <p:cNvPr id="11" name="Group 10"/>
          <p:cNvGrpSpPr/>
          <p:nvPr/>
        </p:nvGrpSpPr>
        <p:grpSpPr>
          <a:xfrm>
            <a:off x="701043" y="3420716"/>
            <a:ext cx="9736045" cy="1158275"/>
            <a:chOff x="-745938" y="858395"/>
            <a:chExt cx="9736045" cy="1153626"/>
          </a:xfrm>
        </p:grpSpPr>
        <p:pic>
          <p:nvPicPr>
            <p:cNvPr id="12" name="Picture 2" descr="Related image"/>
            <p:cNvPicPr>
              <a:picLocks noChangeAspect="1" noChangeArrowheads="1"/>
            </p:cNvPicPr>
            <p:nvPr/>
          </p:nvPicPr>
          <p:blipFill>
            <a:blip r:embed="rId7"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8016189" y="858395"/>
              <a:ext cx="973918" cy="102635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745938" y="1184359"/>
              <a:ext cx="9094064" cy="827662"/>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Sakkal Majalla" panose="02000000000000000000" pitchFamily="2" charset="-78"/>
                </a:rPr>
                <a:t>هل حدث لك في أيام الامْتِحَانَاتِ النِّهَائِيَّةِ أَنِ اعتمدت على المنبه لإيقاظك باكرا للمُذَاكَرَةِ واستيقظت قبل رنة المنبه بلحظات؟ ما الذي حصل؟ </a:t>
              </a:r>
            </a:p>
          </p:txBody>
        </p:sp>
      </p:grpSp>
      <p:sp>
        <p:nvSpPr>
          <p:cNvPr id="14" name="Rectangle 13"/>
          <p:cNvSpPr/>
          <p:nvPr/>
        </p:nvSpPr>
        <p:spPr>
          <a:xfrm>
            <a:off x="1200150" y="4879313"/>
            <a:ext cx="840589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ذاك هو العَقْلُ البَاطِنُ أو اللاشعور هو الذي أعلمك باسم الشخص وأيقظك من نومك وسَاعَدك في حل المعادلة هو العَقْلُ الذي يقود أحاسيسنا ورؤانا وافتراضاتنا وهو المَكْتَبَةُ التي تحتوي كُلَّ التجارب والخبرات التي حصلنا عليها منذ خلقنا وحتى هَذِهِ السَّاعَة </a:t>
            </a:r>
          </a:p>
        </p:txBody>
      </p:sp>
    </p:spTree>
    <p:extLst>
      <p:ext uri="{BB962C8B-B14F-4D97-AF65-F5344CB8AC3E}">
        <p14:creationId xmlns:p14="http://schemas.microsoft.com/office/powerpoint/2010/main" val="2788343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par>
                                <p:cTn id="32" presetID="16" presetClass="entr" presetSubtype="21"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94</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برمج عقْلَك على النجاح</a:t>
            </a:r>
          </a:p>
        </p:txBody>
      </p:sp>
      <p:grpSp>
        <p:nvGrpSpPr>
          <p:cNvPr id="5" name="Group 4"/>
          <p:cNvGrpSpPr/>
          <p:nvPr/>
        </p:nvGrpSpPr>
        <p:grpSpPr>
          <a:xfrm>
            <a:off x="8365358" y="1782709"/>
            <a:ext cx="2904475" cy="3832498"/>
            <a:chOff x="8336783" y="1639834"/>
            <a:chExt cx="2904475" cy="3832498"/>
          </a:xfrm>
        </p:grpSpPr>
        <p:pic>
          <p:nvPicPr>
            <p:cNvPr id="6" name="Picture 5"/>
            <p:cNvPicPr>
              <a:picLocks noChangeAspect="1"/>
            </p:cNvPicPr>
            <p:nvPr/>
          </p:nvPicPr>
          <p:blipFill>
            <a:blip r:embed="rId5"/>
            <a:stretch>
              <a:fillRect/>
            </a:stretch>
          </p:blipFill>
          <p:spPr>
            <a:xfrm>
              <a:off x="8336783" y="1639834"/>
              <a:ext cx="2904475" cy="3832498"/>
            </a:xfrm>
            <a:prstGeom prst="rect">
              <a:avLst/>
            </a:prstGeom>
          </p:spPr>
        </p:pic>
        <p:sp>
          <p:nvSpPr>
            <p:cNvPr id="7" name="Rectangle 6"/>
            <p:cNvSpPr/>
            <p:nvPr/>
          </p:nvSpPr>
          <p:spPr>
            <a:xfrm>
              <a:off x="8454842" y="2107029"/>
              <a:ext cx="2180332" cy="286232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أما العَقْلُ الوَاعِي فهو العَقْلُ الذي يتحكم ظاهريا بتصرفاتنا لكن وفق القناعات والرؤى الموجودة أصلا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العَقْلِ البَاطِنِ</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8" name="Group 7"/>
          <p:cNvGrpSpPr/>
          <p:nvPr/>
        </p:nvGrpSpPr>
        <p:grpSpPr>
          <a:xfrm>
            <a:off x="4897825" y="1782709"/>
            <a:ext cx="2988883" cy="3832498"/>
            <a:chOff x="4869250" y="1639834"/>
            <a:chExt cx="2988883" cy="3832498"/>
          </a:xfrm>
        </p:grpSpPr>
        <p:pic>
          <p:nvPicPr>
            <p:cNvPr id="9" name="Picture 8"/>
            <p:cNvPicPr>
              <a:picLocks noChangeAspect="1"/>
            </p:cNvPicPr>
            <p:nvPr/>
          </p:nvPicPr>
          <p:blipFill>
            <a:blip r:embed="rId6"/>
            <a:stretch>
              <a:fillRect/>
            </a:stretch>
          </p:blipFill>
          <p:spPr>
            <a:xfrm>
              <a:off x="4953658" y="1639834"/>
              <a:ext cx="2904475" cy="3832498"/>
            </a:xfrm>
            <a:prstGeom prst="rect">
              <a:avLst/>
            </a:prstGeom>
          </p:spPr>
        </p:pic>
        <p:sp>
          <p:nvSpPr>
            <p:cNvPr id="10" name="Rectangle 9"/>
            <p:cNvSpPr/>
            <p:nvPr/>
          </p:nvSpPr>
          <p:spPr>
            <a:xfrm>
              <a:off x="4869250" y="1876196"/>
              <a:ext cx="2429398" cy="332398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إذن إِنْ أردت النَّجَاحَ وَالتَّمَيُّزَ يجب أَنْ لا تعمل فقط على مستوى العَقْلِ الوَاعِي وإنما يجب أَنْ تخصص جزءا من وَقْتِكَ لإقناع عَقْلِكَ البَاطِنِ فيما تود أَنْ تكون عليه</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11" name="Group 10"/>
          <p:cNvGrpSpPr/>
          <p:nvPr/>
        </p:nvGrpSpPr>
        <p:grpSpPr>
          <a:xfrm>
            <a:off x="1396200" y="1782709"/>
            <a:ext cx="2933051" cy="3832498"/>
            <a:chOff x="1367625" y="1639834"/>
            <a:chExt cx="2933051" cy="3832498"/>
          </a:xfrm>
        </p:grpSpPr>
        <p:pic>
          <p:nvPicPr>
            <p:cNvPr id="12" name="Picture 11"/>
            <p:cNvPicPr>
              <a:picLocks noChangeAspect="1"/>
            </p:cNvPicPr>
            <p:nvPr/>
          </p:nvPicPr>
          <p:blipFill>
            <a:blip r:embed="rId7"/>
            <a:stretch>
              <a:fillRect/>
            </a:stretch>
          </p:blipFill>
          <p:spPr>
            <a:xfrm>
              <a:off x="1396201" y="1639834"/>
              <a:ext cx="2904475" cy="3832498"/>
            </a:xfrm>
            <a:prstGeom prst="rect">
              <a:avLst/>
            </a:prstGeom>
          </p:spPr>
        </p:pic>
        <p:sp>
          <p:nvSpPr>
            <p:cNvPr id="13" name="Rectangle 12"/>
            <p:cNvSpPr/>
            <p:nvPr/>
          </p:nvSpPr>
          <p:spPr>
            <a:xfrm>
              <a:off x="1367625" y="1949864"/>
              <a:ext cx="2504288" cy="332398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العَقْلُ البَاطِنُ مخزون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الطاقة المحايدة التي يمكن أَنْ تغير حياتك نحو الأفضل إِنْ أَنْتَ أحسنت استغلالها لذا خذ التمرين التالي بجدية وطبقه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حياتك</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20362924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2"/>
          <p:cNvSpPr>
            <a:spLocks noGrp="1"/>
          </p:cNvSpPr>
          <p:nvPr>
            <p:ph type="sldNum" sz="quarter" idx="12"/>
          </p:nvPr>
        </p:nvSpPr>
        <p:spPr>
          <a:xfrm>
            <a:off x="7981950" y="6356352"/>
            <a:ext cx="2057400" cy="365125"/>
          </a:xfrm>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solidFill>
                <a:effectLst/>
                <a:uLnTx/>
                <a:uFillTx/>
                <a:latin typeface="Sakkal Majalla" pitchFamily="2" charset="-78"/>
                <a:ea typeface="+mn-ea"/>
                <a:cs typeface="Sakkal Majalla" pitchFamily="2" charset="-78"/>
              </a:rPr>
              <a:pPr marL="0" marR="0" lvl="0" indent="0" algn="r"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endParaRPr>
          </a:p>
        </p:txBody>
      </p:sp>
      <p:pic>
        <p:nvPicPr>
          <p:cNvPr id="5" name="Picture 4"/>
          <p:cNvPicPr>
            <a:picLocks noChangeAspect="1"/>
          </p:cNvPicPr>
          <p:nvPr/>
        </p:nvPicPr>
        <p:blipFill>
          <a:blip r:embed="rId2"/>
          <a:stretch>
            <a:fillRect/>
          </a:stretch>
        </p:blipFill>
        <p:spPr>
          <a:xfrm>
            <a:off x="0" y="2"/>
            <a:ext cx="12192000" cy="6811915"/>
          </a:xfrm>
          <a:prstGeom prst="rect">
            <a:avLst/>
          </a:prstGeom>
        </p:spPr>
      </p:pic>
      <p:sp>
        <p:nvSpPr>
          <p:cNvPr id="6" name="Rectangle 5"/>
          <p:cNvSpPr/>
          <p:nvPr/>
        </p:nvSpPr>
        <p:spPr>
          <a:xfrm>
            <a:off x="8515462" y="1514475"/>
            <a:ext cx="2200163" cy="1363161"/>
          </a:xfrm>
          <a:prstGeom prst="rect">
            <a:avLst/>
          </a:prstGeom>
          <a:noFill/>
          <a:ln w="12700" cap="flat" cmpd="sng" algn="ctr">
            <a:noFill/>
            <a:prstDash val="solid"/>
            <a:miter lim="800000"/>
          </a:ln>
          <a:effectLst/>
        </p:spPr>
        <p:txBody>
          <a:bodyPr rtlCol="1" anchor="ctr">
            <a:prstTxWarp prst="textPlain">
              <a:avLst/>
            </a:prstTxWarp>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400" b="1" i="0" u="none" strike="noStrike" kern="0" cap="none" spc="0" normalizeH="0" baseline="0" noProof="0" dirty="0">
                <a:ln>
                  <a:solidFill>
                    <a:srgbClr val="7030A0"/>
                  </a:solidFill>
                </a:ln>
                <a:solidFill>
                  <a:srgbClr val="7030A0"/>
                </a:solidFill>
                <a:effectLst>
                  <a:glow rad="63500">
                    <a:srgbClr val="FFC000">
                      <a:satMod val="175000"/>
                      <a:alpha val="40000"/>
                    </a:srgbClr>
                  </a:glow>
                </a:effectLst>
                <a:uLnTx/>
                <a:uFillTx/>
                <a:latin typeface="Adobe Arabic" panose="02040503050201020203" pitchFamily="18" charset="-78"/>
                <a:ea typeface="+mn-ea"/>
                <a:cs typeface="Adobe Arabic" panose="02040503050201020203" pitchFamily="18" charset="-78"/>
              </a:rPr>
              <a:t>تمرين</a:t>
            </a:r>
          </a:p>
        </p:txBody>
      </p:sp>
      <p:sp>
        <p:nvSpPr>
          <p:cNvPr id="7" name="Rectangle 6"/>
          <p:cNvSpPr/>
          <p:nvPr/>
        </p:nvSpPr>
        <p:spPr>
          <a:xfrm>
            <a:off x="3680461" y="1769018"/>
            <a:ext cx="2011680" cy="1988637"/>
          </a:xfrm>
          <a:prstGeom prst="rect">
            <a:avLst/>
          </a:prstGeom>
          <a:noFill/>
          <a:ln w="12700" cap="flat" cmpd="sng" algn="ctr">
            <a:noFill/>
            <a:prstDash val="solid"/>
            <a:miter lim="800000"/>
          </a:ln>
          <a:effectLst/>
        </p:spPr>
        <p:txBody>
          <a:bodyPr rtlCol="1" anchor="ctr">
            <a:prstTxWarp prst="textPlain">
              <a:avLst/>
            </a:prstTxWarp>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0" cap="none" spc="0" normalizeH="0" baseline="0" noProof="0" dirty="0">
                <a:ln>
                  <a:solidFill>
                    <a:srgbClr val="E74519"/>
                  </a:solidFill>
                </a:ln>
                <a:solidFill>
                  <a:srgbClr val="E74519"/>
                </a:solidFill>
                <a:effectLst>
                  <a:glow rad="63500">
                    <a:srgbClr val="4472C4">
                      <a:satMod val="175000"/>
                      <a:alpha val="40000"/>
                    </a:srgbClr>
                  </a:glow>
                </a:effectLst>
                <a:uLnTx/>
                <a:uFillTx/>
                <a:latin typeface="Adobe Arabic" panose="02040503050201020203" pitchFamily="18" charset="-78"/>
                <a:ea typeface="+mn-ea"/>
                <a:cs typeface="Adobe Arabic" panose="02040503050201020203" pitchFamily="18" charset="-78"/>
              </a:rPr>
              <a:t>انظر دليل المتدرب</a:t>
            </a:r>
          </a:p>
        </p:txBody>
      </p:sp>
      <p:sp>
        <p:nvSpPr>
          <p:cNvPr id="8" name="Rectangle 7"/>
          <p:cNvSpPr/>
          <p:nvPr/>
        </p:nvSpPr>
        <p:spPr>
          <a:xfrm>
            <a:off x="7729593" y="3488280"/>
            <a:ext cx="3771900" cy="1128714"/>
          </a:xfrm>
          <a:prstGeom prst="rect">
            <a:avLst/>
          </a:prstGeom>
          <a:noFill/>
          <a:ln w="12700" cap="flat" cmpd="sng" algn="ctr">
            <a:noFill/>
            <a:prstDash val="solid"/>
            <a:miter lim="800000"/>
          </a:ln>
          <a:effectLst/>
        </p:spPr>
        <p:txBody>
          <a:bodyPr rtlCol="1" anchor="ctr">
            <a:prstTxWarp prst="textPlain">
              <a:avLst/>
            </a:prstTxWarp>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400" b="1" i="0" u="none" strike="noStrike" kern="0" cap="none" spc="0" normalizeH="0" baseline="0" noProof="0" dirty="0">
                <a:ln>
                  <a:solidFill>
                    <a:srgbClr val="7030A0"/>
                  </a:solidFill>
                </a:ln>
                <a:solidFill>
                  <a:srgbClr val="7030A0"/>
                </a:solidFill>
                <a:effectLst>
                  <a:glow rad="63500">
                    <a:srgbClr val="FFC000">
                      <a:satMod val="175000"/>
                      <a:alpha val="40000"/>
                    </a:srgbClr>
                  </a:glow>
                </a:effectLst>
                <a:uLnTx/>
                <a:uFillTx/>
                <a:latin typeface="Adobe Arabic" panose="02040503050201020203" pitchFamily="18" charset="-78"/>
                <a:ea typeface="+mn-ea"/>
                <a:cs typeface="Adobe Arabic" panose="02040503050201020203" pitchFamily="18" charset="-78"/>
              </a:rPr>
              <a:t>مولد السلوك الجديد</a:t>
            </a:r>
          </a:p>
        </p:txBody>
      </p:sp>
    </p:spTree>
    <p:extLst>
      <p:ext uri="{BB962C8B-B14F-4D97-AF65-F5344CB8AC3E}">
        <p14:creationId xmlns:p14="http://schemas.microsoft.com/office/powerpoint/2010/main" val="30706540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33350" y="627861"/>
            <a:ext cx="5751082" cy="101566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0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الجلسة التدريبية الثانية</a:t>
            </a:r>
          </a:p>
        </p:txBody>
      </p:sp>
      <p:sp>
        <p:nvSpPr>
          <p:cNvPr id="8" name="Rectangle 7"/>
          <p:cNvSpPr/>
          <p:nvPr/>
        </p:nvSpPr>
        <p:spPr>
          <a:xfrm>
            <a:off x="0" y="4011692"/>
            <a:ext cx="5290968" cy="1107996"/>
          </a:xfrm>
          <a:prstGeom prst="rect">
            <a:avLst/>
          </a:prstGeom>
        </p:spPr>
        <p:txBody>
          <a:bodyPr wrap="square">
            <a:spAutoFit/>
          </a:bodyPr>
          <a:lstStyle/>
          <a:p>
            <a:pPr lvl="0" algn="ctr">
              <a:lnSpc>
                <a:spcPct val="150000"/>
              </a:lnSpc>
            </a:pPr>
            <a:r>
              <a:rPr lang="ar-EG" sz="4800" b="1" dirty="0">
                <a:solidFill>
                  <a:srgbClr val="23ACEE"/>
                </a:solidFill>
                <a:latin typeface="Sakkal Majalla" pitchFamily="2" charset="-78"/>
                <a:cs typeface="Sakkal Majalla" pitchFamily="2" charset="-78"/>
              </a:rPr>
              <a:t>كيف تستخدم عقلك؟</a:t>
            </a:r>
            <a:endParaRPr kumimoji="0" lang="ar-EG" sz="4800" b="1" i="0" u="none" strike="noStrike" kern="1200" cap="none" spc="0" normalizeH="0" baseline="0" noProof="0" dirty="0">
              <a:ln>
                <a:noFill/>
              </a:ln>
              <a:solidFill>
                <a:srgbClr val="23ACEE"/>
              </a:solidFill>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2" name="Picture 1"/>
          <p:cNvPicPr>
            <a:picLocks noChangeAspect="1"/>
          </p:cNvPicPr>
          <p:nvPr/>
        </p:nvPicPr>
        <p:blipFill>
          <a:blip r:embed="rId5"/>
          <a:stretch>
            <a:fillRect/>
          </a:stretch>
        </p:blipFill>
        <p:spPr>
          <a:xfrm>
            <a:off x="5686425" y="728662"/>
            <a:ext cx="5229225" cy="4543426"/>
          </a:xfrm>
          <a:prstGeom prst="ellipse">
            <a:avLst/>
          </a:prstGeom>
          <a:ln>
            <a:noFill/>
          </a:ln>
          <a:effectLst/>
        </p:spPr>
      </p:pic>
    </p:spTree>
    <p:extLst>
      <p:ext uri="{BB962C8B-B14F-4D97-AF65-F5344CB8AC3E}">
        <p14:creationId xmlns:p14="http://schemas.microsoft.com/office/powerpoint/2010/main" val="2474805201"/>
      </p:ext>
    </p:extLst>
  </p:cSld>
  <p:clrMapOvr>
    <a:overrideClrMapping bg1="lt1" tx1="dk1" bg2="lt2" tx2="dk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srgbClr val="009FEB"/>
                </a:solidFill>
                <a:latin typeface="Sakkal Majalla" pitchFamily="2" charset="-78"/>
                <a:cs typeface="Sakkal Majalla" pitchFamily="2" charset="-78"/>
              </a:rPr>
              <a:t>كيف تذاكر؟</a:t>
            </a:r>
            <a:endParaRPr kumimoji="0" lang="ar-EG" sz="4800" b="0"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a:off x="7486652" y="2293489"/>
            <a:ext cx="3108810" cy="2349950"/>
          </a:xfrm>
          <a:prstGeom prst="rect">
            <a:avLst/>
          </a:prstGeom>
        </p:spPr>
      </p:pic>
    </p:spTree>
    <p:extLst>
      <p:ext uri="{BB962C8B-B14F-4D97-AF65-F5344CB8AC3E}">
        <p14:creationId xmlns:p14="http://schemas.microsoft.com/office/powerpoint/2010/main" val="324647256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1" name="Picture 20"/>
          <p:cNvPicPr/>
          <p:nvPr/>
        </p:nvPicPr>
        <p:blipFill>
          <a:blip r:embed="rId5" cstate="print">
            <a:extLst>
              <a:ext uri="{28A0092B-C50C-407E-A947-70E740481C1C}">
                <a14:useLocalDpi xmlns:a14="http://schemas.microsoft.com/office/drawing/2010/main" val="0"/>
              </a:ext>
            </a:extLst>
          </a:blip>
          <a:stretch>
            <a:fillRect/>
          </a:stretch>
        </p:blipFill>
        <p:spPr>
          <a:xfrm>
            <a:off x="123824" y="3494838"/>
            <a:ext cx="3095625" cy="3363162"/>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6"/>
            <a:stretch>
              <a:fillRect/>
            </a:stretch>
          </a:blipFill>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2543174" y="161582"/>
            <a:ext cx="2638425" cy="756766"/>
            <a:chOff x="9525" y="-34255"/>
            <a:chExt cx="1657350" cy="612705"/>
          </a:xfrm>
        </p:grpSpPr>
        <p:pic>
          <p:nvPicPr>
            <p:cNvPr id="6" name="Picture 5" descr="C:\Users\Google\Pictures\ايمان\''''''''lkmkmiuhbn_0001_Vector-Smart-Object.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9525" y="0"/>
              <a:ext cx="1657350" cy="544195"/>
            </a:xfrm>
            <a:prstGeom prst="rect">
              <a:avLst/>
            </a:prstGeom>
            <a:noFill/>
            <a:ln>
              <a:noFill/>
            </a:ln>
          </p:spPr>
        </p:pic>
        <p:sp>
          <p:nvSpPr>
            <p:cNvPr id="7" name="Rectangle 6"/>
            <p:cNvSpPr/>
            <p:nvPr/>
          </p:nvSpPr>
          <p:spPr>
            <a:xfrm>
              <a:off x="45265" y="114772"/>
              <a:ext cx="1264152" cy="37737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الإعداد</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178519" y="-34255"/>
              <a:ext cx="444724" cy="61270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8606142" y="1363156"/>
            <a:ext cx="3170367" cy="884744"/>
            <a:chOff x="8606142" y="1458406"/>
            <a:chExt cx="3170367" cy="884744"/>
          </a:xfrm>
        </p:grpSpPr>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72162" y="1458406"/>
              <a:ext cx="704347" cy="884744"/>
            </a:xfrm>
            <a:prstGeom prst="rect">
              <a:avLst/>
            </a:prstGeom>
          </p:spPr>
        </p:pic>
        <p:grpSp>
          <p:nvGrpSpPr>
            <p:cNvPr id="9" name="Group 8"/>
            <p:cNvGrpSpPr/>
            <p:nvPr/>
          </p:nvGrpSpPr>
          <p:grpSpPr>
            <a:xfrm>
              <a:off x="8606142" y="1663912"/>
              <a:ext cx="2837246" cy="679237"/>
              <a:chOff x="1574726" y="-255962"/>
              <a:chExt cx="1718497" cy="437256"/>
            </a:xfrm>
          </p:grpSpPr>
          <p:sp>
            <p:nvSpPr>
              <p:cNvPr id="11" name="Rectangle 10"/>
              <p:cNvSpPr/>
              <p:nvPr/>
            </p:nvSpPr>
            <p:spPr>
              <a:xfrm>
                <a:off x="1574726" y="-255962"/>
                <a:ext cx="1493648" cy="36785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عوائق اجتماعية</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3045297"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4" name="Rectangle 13"/>
          <p:cNvSpPr/>
          <p:nvPr/>
        </p:nvSpPr>
        <p:spPr>
          <a:xfrm>
            <a:off x="265925" y="2060664"/>
            <a:ext cx="10972799"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هي عَمَلِيَّة تصفح لِلكِتَابِ الدراسي أو المَادَّةِ التي تنوي دراستها لكن بِطَرِيقَةٍ عامة جدا كما لو أَنَّكَ تتصفح مجلة أو جريدة، إِنْ أردت أَنْ تقرأ الصحيفة يوم الجمعة فلن تقرأها من الكَلِمَةِ الأولى وحتى الأخيرة وإلا لن تفعل شيئا آخر طوال اليوم! عَمَلِيَّة الاسْتِعْرَاضِ السريع تهدف لمعرفة الفكرة الرئيسية من الكِتَابِ ترتيبه، مستوى صعوبته، كم الصور التي يحتويها</a:t>
            </a:r>
          </a:p>
        </p:txBody>
      </p:sp>
      <p:grpSp>
        <p:nvGrpSpPr>
          <p:cNvPr id="15" name="Group 14"/>
          <p:cNvGrpSpPr/>
          <p:nvPr/>
        </p:nvGrpSpPr>
        <p:grpSpPr>
          <a:xfrm>
            <a:off x="4210051" y="3795564"/>
            <a:ext cx="7746583" cy="884744"/>
            <a:chOff x="4029926" y="1458406"/>
            <a:chExt cx="7746583" cy="884744"/>
          </a:xfrm>
        </p:grpSpPr>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72162" y="1458406"/>
              <a:ext cx="704347" cy="884744"/>
            </a:xfrm>
            <a:prstGeom prst="rect">
              <a:avLst/>
            </a:prstGeom>
          </p:spPr>
        </p:pic>
        <p:grpSp>
          <p:nvGrpSpPr>
            <p:cNvPr id="17" name="Group 16"/>
            <p:cNvGrpSpPr/>
            <p:nvPr/>
          </p:nvGrpSpPr>
          <p:grpSpPr>
            <a:xfrm>
              <a:off x="4029926" y="1663912"/>
              <a:ext cx="7413462" cy="679237"/>
              <a:chOff x="-1197051" y="-255962"/>
              <a:chExt cx="4490274" cy="437256"/>
            </a:xfrm>
          </p:grpSpPr>
          <p:sp>
            <p:nvSpPr>
              <p:cNvPr id="18" name="Rectangle 17"/>
              <p:cNvSpPr/>
              <p:nvPr/>
            </p:nvSpPr>
            <p:spPr>
              <a:xfrm>
                <a:off x="-1197051" y="-255962"/>
                <a:ext cx="4265426" cy="3167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EG"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تحديد الوَقْتِ المُخَصَّصِ لِلدِّرَاسَةِ وكَمِّيَّةِ المَادَّةِ المَطْلُوبَةِ</a:t>
                </a:r>
                <a:endParaRPr lang="en-US" sz="28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3045297" y="-182403"/>
                <a:ext cx="247926" cy="3636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0" name="Rectangle 19"/>
          <p:cNvSpPr/>
          <p:nvPr/>
        </p:nvSpPr>
        <p:spPr>
          <a:xfrm>
            <a:off x="2781300" y="4493072"/>
            <a:ext cx="8637549"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تحديد الوَقْتِ والكَمِّيَّةِ قضية مهمة وتجعلك ترى خط النهاية واضح أمامك... سوف أنجر الفصل الأول من مساق مبادئ المحاسبة خلال سَاعَتَيْنِ... سوف أدرس مساق اللغة العربية كاملة في 3 سَاعَاتٍ... وبمجرد تحديدك لِسَاعَاتِ الدِّرَاسَةِ وكَمِّيَّةِ المَادَّةِ سوف تشعر بالراحة </a:t>
            </a:r>
          </a:p>
        </p:txBody>
      </p:sp>
    </p:spTree>
    <p:extLst>
      <p:ext uri="{BB962C8B-B14F-4D97-AF65-F5344CB8AC3E}">
        <p14:creationId xmlns:p14="http://schemas.microsoft.com/office/powerpoint/2010/main" val="39300964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inVertic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كيف تذاكر؟</a:t>
            </a:r>
          </a:p>
        </p:txBody>
      </p:sp>
      <p:grpSp>
        <p:nvGrpSpPr>
          <p:cNvPr id="5" name="Group 4"/>
          <p:cNvGrpSpPr/>
          <p:nvPr/>
        </p:nvGrpSpPr>
        <p:grpSpPr>
          <a:xfrm>
            <a:off x="5505213" y="1570355"/>
            <a:ext cx="6046041" cy="4392295"/>
            <a:chOff x="-8827251" y="-175379"/>
            <a:chExt cx="12433840" cy="8916121"/>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618229" y="-175379"/>
              <a:ext cx="5224818" cy="8916121"/>
            </a:xfrm>
            <a:prstGeom prst="rect">
              <a:avLst/>
            </a:prstGeom>
          </p:spPr>
        </p:pic>
        <p:sp>
          <p:nvSpPr>
            <p:cNvPr id="6" name="Rectangle 5"/>
            <p:cNvSpPr/>
            <p:nvPr/>
          </p:nvSpPr>
          <p:spPr>
            <a:xfrm>
              <a:off x="-8827251" y="1796815"/>
              <a:ext cx="8051961" cy="1375380"/>
            </a:xfrm>
            <a:prstGeom prst="rect">
              <a:avLst/>
            </a:prstGeom>
          </p:spPr>
          <p:txBody>
            <a:bodyPr wrap="square" numCol="1">
              <a:prstTxWarp prst="textPlain">
                <a:avLst/>
              </a:prstTxWarp>
              <a:noAutofit/>
            </a:bodyPr>
            <a:lstStyle/>
            <a:p>
              <a:pPr algn="ctr" rtl="1">
                <a:lnSpc>
                  <a:spcPct val="107000"/>
                </a:lnSpc>
                <a:spcAft>
                  <a:spcPts val="0"/>
                </a:spcAft>
                <a:tabLst>
                  <a:tab pos="2637155" algn="ctr"/>
                  <a:tab pos="5274310" algn="r"/>
                </a:tabLst>
              </a:pPr>
              <a:r>
                <a:rPr lang="ar-EG" sz="1400" b="1" kern="1200" dirty="0">
                  <a:ln w="13462" cap="flat" cmpd="sng" algn="ctr">
                    <a:solidFill>
                      <a:srgbClr val="C00000"/>
                    </a:solidFill>
                    <a:prstDash val="solid"/>
                    <a:round/>
                  </a:ln>
                  <a:solidFill>
                    <a:srgbClr val="00B0F0"/>
                  </a:solidFill>
                  <a:effectLst/>
                  <a:latin typeface="Calibri" panose="020F0502020204030204" pitchFamily="34" charset="0"/>
                  <a:ea typeface="Calibri" panose="020F0502020204030204" pitchFamily="34" charset="0"/>
                  <a:cs typeface="Adobe Arabic" panose="02040503050201020203" pitchFamily="18" charset="-78"/>
                </a:rPr>
                <a:t>وهذا يدفعنا للتطرق لزاوية أخرى مهمة...</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838202" y="3450104"/>
            <a:ext cx="8582334"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أن الدِّرَاسَةِ يجب أَنْ يتخللها أوْقَاتُ استراحة...  كُلَّ40دقيقة لِلدِّرَاسَةِ يلزمك بعدها 5 دقائق استراحة... لا تطل الجلوس أمام الكِتَابِ أكثر من هذا الوَقْتِ دون استراحة فالاستراحة تنشط عَقْلَكَ وتعطيه فرصة لربط المَعْلُومَات وتخزينها... نموذج الطَّالِبِ الذي ينكب على الدِّرَاسَةِ 5 سَاعَاتٍ مُتَوَاصِلَةٍ لم يعد موجود</a:t>
            </a:r>
          </a:p>
        </p:txBody>
      </p:sp>
    </p:spTree>
    <p:extLst>
      <p:ext uri="{BB962C8B-B14F-4D97-AF65-F5344CB8AC3E}">
        <p14:creationId xmlns:p14="http://schemas.microsoft.com/office/powerpoint/2010/main" val="31470851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5852</TotalTime>
  <Words>12183</Words>
  <Application>Microsoft Office PowerPoint</Application>
  <PresentationFormat>شاشة عريضة</PresentationFormat>
  <Paragraphs>1550</Paragraphs>
  <Slides>134</Slides>
  <Notes>124</Notes>
  <HiddenSlides>0</HiddenSlides>
  <MMClips>0</MMClips>
  <ScaleCrop>false</ScaleCrop>
  <HeadingPairs>
    <vt:vector size="6" baseType="variant">
      <vt:variant>
        <vt:lpstr>الخطوط المستخدمة</vt:lpstr>
      </vt:variant>
      <vt:variant>
        <vt:i4>8</vt:i4>
      </vt:variant>
      <vt:variant>
        <vt:lpstr>نسق</vt:lpstr>
      </vt:variant>
      <vt:variant>
        <vt:i4>4</vt:i4>
      </vt:variant>
      <vt:variant>
        <vt:lpstr>عناوين الشرائح</vt:lpstr>
      </vt:variant>
      <vt:variant>
        <vt:i4>134</vt:i4>
      </vt:variant>
    </vt:vector>
  </HeadingPairs>
  <TitlesOfParts>
    <vt:vector size="146" baseType="lpstr">
      <vt:lpstr>Adobe Arabic</vt:lpstr>
      <vt:lpstr>Arial</vt:lpstr>
      <vt:lpstr>Calibri</vt:lpstr>
      <vt:lpstr>Calibri Light</vt:lpstr>
      <vt:lpstr>Roboto</vt:lpstr>
      <vt:lpstr>Sakkal Majalla</vt:lpstr>
      <vt:lpstr>Symbol</vt:lpstr>
      <vt:lpstr>Wingdings</vt:lpstr>
      <vt:lpstr>1_Office Theme</vt:lpstr>
      <vt:lpstr>Custom Design</vt:lpstr>
      <vt:lpstr>Office Theme</vt:lpstr>
      <vt:lpstr>2_Office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emy</dc:creator>
  <cp:lastModifiedBy>DELL</cp:lastModifiedBy>
  <cp:revision>570</cp:revision>
  <dcterms:created xsi:type="dcterms:W3CDTF">2020-08-11T15:20:28Z</dcterms:created>
  <dcterms:modified xsi:type="dcterms:W3CDTF">2025-06-01T06:23:34Z</dcterms:modified>
</cp:coreProperties>
</file>